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6" r:id="rId9"/>
    <p:sldId id="264" r:id="rId10"/>
    <p:sldId id="268" r:id="rId11"/>
    <p:sldId id="269" r:id="rId12"/>
    <p:sldId id="276" r:id="rId13"/>
    <p:sldId id="270" r:id="rId14"/>
    <p:sldId id="265" r:id="rId15"/>
    <p:sldId id="279" r:id="rId16"/>
    <p:sldId id="280" r:id="rId17"/>
    <p:sldId id="277" r:id="rId18"/>
    <p:sldId id="274" r:id="rId19"/>
    <p:sldId id="272" r:id="rId20"/>
    <p:sldId id="271" r:id="rId21"/>
    <p:sldId id="278" r:id="rId22"/>
    <p:sldId id="273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0AA4A-DDAB-42D9-A802-E7C5F72D4977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DC9DF4-03F4-4CE2-B0C8-31B8015F90A9}">
      <dgm:prSet/>
      <dgm:spPr/>
      <dgm:t>
        <a:bodyPr/>
        <a:lstStyle/>
        <a:p>
          <a:r>
            <a:rPr lang="en-US"/>
            <a:t>How Did We Get Here?</a:t>
          </a:r>
        </a:p>
      </dgm:t>
    </dgm:pt>
    <dgm:pt modelId="{D7CE9EBE-E42C-4EB6-9313-F5C283A9A104}" type="parTrans" cxnId="{D64AA691-96C1-4C69-9634-F8756F80314B}">
      <dgm:prSet/>
      <dgm:spPr/>
      <dgm:t>
        <a:bodyPr/>
        <a:lstStyle/>
        <a:p>
          <a:endParaRPr lang="en-US"/>
        </a:p>
      </dgm:t>
    </dgm:pt>
    <dgm:pt modelId="{C225140F-62BB-4CD5-AAA5-B8E381928CFD}" type="sibTrans" cxnId="{D64AA691-96C1-4C69-9634-F8756F80314B}">
      <dgm:prSet/>
      <dgm:spPr/>
      <dgm:t>
        <a:bodyPr/>
        <a:lstStyle/>
        <a:p>
          <a:endParaRPr lang="en-US"/>
        </a:p>
      </dgm:t>
    </dgm:pt>
    <dgm:pt modelId="{F66FEE61-D7E3-40D2-BFB5-96C07E31E0D8}">
      <dgm:prSet/>
      <dgm:spPr/>
      <dgm:t>
        <a:bodyPr/>
        <a:lstStyle/>
        <a:p>
          <a:r>
            <a:rPr lang="en-US"/>
            <a:t>What Does the Law Actually Say</a:t>
          </a:r>
        </a:p>
      </dgm:t>
    </dgm:pt>
    <dgm:pt modelId="{431094DC-EB13-42B3-88CE-93B41EA24C56}" type="parTrans" cxnId="{28837DBA-0A5E-4D9C-8390-3A1FBBE2ECAD}">
      <dgm:prSet/>
      <dgm:spPr/>
      <dgm:t>
        <a:bodyPr/>
        <a:lstStyle/>
        <a:p>
          <a:endParaRPr lang="en-US"/>
        </a:p>
      </dgm:t>
    </dgm:pt>
    <dgm:pt modelId="{84FADC8D-F573-4DAD-AD88-EA8DC5F7B688}" type="sibTrans" cxnId="{28837DBA-0A5E-4D9C-8390-3A1FBBE2ECAD}">
      <dgm:prSet/>
      <dgm:spPr/>
      <dgm:t>
        <a:bodyPr/>
        <a:lstStyle/>
        <a:p>
          <a:endParaRPr lang="en-US"/>
        </a:p>
      </dgm:t>
    </dgm:pt>
    <dgm:pt modelId="{9BBB369D-65FE-4C7E-9E18-B2EACE573DE0}">
      <dgm:prSet/>
      <dgm:spPr/>
      <dgm:t>
        <a:bodyPr/>
        <a:lstStyle/>
        <a:p>
          <a:r>
            <a:rPr lang="en-US"/>
            <a:t>NegReg Process</a:t>
          </a:r>
        </a:p>
      </dgm:t>
    </dgm:pt>
    <dgm:pt modelId="{64C5A9DE-C209-4414-B2B0-7160E43A5513}" type="parTrans" cxnId="{6F5B959D-BC2D-438F-8CD3-1863A10287F2}">
      <dgm:prSet/>
      <dgm:spPr/>
      <dgm:t>
        <a:bodyPr/>
        <a:lstStyle/>
        <a:p>
          <a:endParaRPr lang="en-US"/>
        </a:p>
      </dgm:t>
    </dgm:pt>
    <dgm:pt modelId="{C26E1CA2-DBD6-4817-9AF8-99EC2F5332E8}" type="sibTrans" cxnId="{6F5B959D-BC2D-438F-8CD3-1863A10287F2}">
      <dgm:prSet/>
      <dgm:spPr/>
      <dgm:t>
        <a:bodyPr/>
        <a:lstStyle/>
        <a:p>
          <a:endParaRPr lang="en-US"/>
        </a:p>
      </dgm:t>
    </dgm:pt>
    <dgm:pt modelId="{79B9AF4A-FCE0-4A7C-AB39-D65DEFA3990B}">
      <dgm:prSet/>
      <dgm:spPr/>
      <dgm:t>
        <a:bodyPr/>
        <a:lstStyle/>
        <a:p>
          <a:r>
            <a:rPr lang="en-US"/>
            <a:t>ED alignment with DoL</a:t>
          </a:r>
        </a:p>
      </dgm:t>
    </dgm:pt>
    <dgm:pt modelId="{FB295C57-F0B6-480A-829A-77F709AD07E4}" type="parTrans" cxnId="{AAFC32E8-8BC7-46E7-848A-86B9AF7D0579}">
      <dgm:prSet/>
      <dgm:spPr/>
      <dgm:t>
        <a:bodyPr/>
        <a:lstStyle/>
        <a:p>
          <a:endParaRPr lang="en-US"/>
        </a:p>
      </dgm:t>
    </dgm:pt>
    <dgm:pt modelId="{0ECF2C9A-4F2A-433F-8C62-471D43BCE538}" type="sibTrans" cxnId="{AAFC32E8-8BC7-46E7-848A-86B9AF7D0579}">
      <dgm:prSet/>
      <dgm:spPr/>
      <dgm:t>
        <a:bodyPr/>
        <a:lstStyle/>
        <a:p>
          <a:endParaRPr lang="en-US"/>
        </a:p>
      </dgm:t>
    </dgm:pt>
    <dgm:pt modelId="{92E71630-E340-46A0-8DCA-B1CDE7CCE694}">
      <dgm:prSet/>
      <dgm:spPr/>
      <dgm:t>
        <a:bodyPr/>
        <a:lstStyle/>
        <a:p>
          <a:r>
            <a:rPr lang="en-US"/>
            <a:t>What Comes Next?</a:t>
          </a:r>
        </a:p>
      </dgm:t>
    </dgm:pt>
    <dgm:pt modelId="{C611C4DC-07B0-4D69-938C-EE41C2E90FC1}" type="parTrans" cxnId="{9CA30951-CDEC-4142-B71E-414B00B87497}">
      <dgm:prSet/>
      <dgm:spPr/>
      <dgm:t>
        <a:bodyPr/>
        <a:lstStyle/>
        <a:p>
          <a:endParaRPr lang="en-US"/>
        </a:p>
      </dgm:t>
    </dgm:pt>
    <dgm:pt modelId="{0F4A364D-0D80-4138-B4D6-D9F87191B6DC}" type="sibTrans" cxnId="{9CA30951-CDEC-4142-B71E-414B00B87497}">
      <dgm:prSet/>
      <dgm:spPr/>
      <dgm:t>
        <a:bodyPr/>
        <a:lstStyle/>
        <a:p>
          <a:endParaRPr lang="en-US"/>
        </a:p>
      </dgm:t>
    </dgm:pt>
    <dgm:pt modelId="{965501B1-90BE-4362-BB13-69153BC61AB6}">
      <dgm:prSet/>
      <dgm:spPr/>
      <dgm:t>
        <a:bodyPr/>
        <a:lstStyle/>
        <a:p>
          <a:r>
            <a:rPr lang="en-US" dirty="0"/>
            <a:t>Implications for states</a:t>
          </a:r>
        </a:p>
      </dgm:t>
    </dgm:pt>
    <dgm:pt modelId="{EEF5F8C5-5708-4C8F-9DA3-FD7C65075396}" type="parTrans" cxnId="{F405B445-489B-459F-B305-5FDC3B33E2DF}">
      <dgm:prSet/>
      <dgm:spPr/>
      <dgm:t>
        <a:bodyPr/>
        <a:lstStyle/>
        <a:p>
          <a:endParaRPr lang="en-US"/>
        </a:p>
      </dgm:t>
    </dgm:pt>
    <dgm:pt modelId="{2485F1AE-7DCE-4945-954A-F2775437B60D}" type="sibTrans" cxnId="{F405B445-489B-459F-B305-5FDC3B33E2DF}">
      <dgm:prSet/>
      <dgm:spPr/>
      <dgm:t>
        <a:bodyPr/>
        <a:lstStyle/>
        <a:p>
          <a:endParaRPr lang="en-US"/>
        </a:p>
      </dgm:t>
    </dgm:pt>
    <dgm:pt modelId="{7A85CFB4-D16A-4DAF-A055-85E927C72809}">
      <dgm:prSet/>
      <dgm:spPr/>
      <dgm:t>
        <a:bodyPr/>
        <a:lstStyle/>
        <a:p>
          <a:r>
            <a:rPr lang="en-US"/>
            <a:t>Implications for schools</a:t>
          </a:r>
        </a:p>
      </dgm:t>
    </dgm:pt>
    <dgm:pt modelId="{AD9D7041-11ED-46C9-A0A5-38E9D6E7DAB1}" type="parTrans" cxnId="{70FE0014-BCE9-4174-A66D-420D25E34788}">
      <dgm:prSet/>
      <dgm:spPr/>
      <dgm:t>
        <a:bodyPr/>
        <a:lstStyle/>
        <a:p>
          <a:endParaRPr lang="en-US"/>
        </a:p>
      </dgm:t>
    </dgm:pt>
    <dgm:pt modelId="{CBD44B06-BA37-46A6-9BE4-AFDA7BA97704}" type="sibTrans" cxnId="{70FE0014-BCE9-4174-A66D-420D25E34788}">
      <dgm:prSet/>
      <dgm:spPr/>
      <dgm:t>
        <a:bodyPr/>
        <a:lstStyle/>
        <a:p>
          <a:endParaRPr lang="en-US"/>
        </a:p>
      </dgm:t>
    </dgm:pt>
    <dgm:pt modelId="{D0F6AD8B-E172-4066-8786-AABB20DC0BC4}" type="pres">
      <dgm:prSet presAssocID="{33D0AA4A-DDAB-42D9-A802-E7C5F72D4977}" presName="Name0" presStyleCnt="0">
        <dgm:presLayoutVars>
          <dgm:dir/>
          <dgm:animLvl val="lvl"/>
          <dgm:resizeHandles val="exact"/>
        </dgm:presLayoutVars>
      </dgm:prSet>
      <dgm:spPr/>
    </dgm:pt>
    <dgm:pt modelId="{891D34B5-6A4C-4456-A308-393055456601}" type="pres">
      <dgm:prSet presAssocID="{92E71630-E340-46A0-8DCA-B1CDE7CCE694}" presName="boxAndChildren" presStyleCnt="0"/>
      <dgm:spPr/>
    </dgm:pt>
    <dgm:pt modelId="{FEF9AD1D-3263-49D4-8183-8E72256D9168}" type="pres">
      <dgm:prSet presAssocID="{92E71630-E340-46A0-8DCA-B1CDE7CCE694}" presName="parentTextBox" presStyleLbl="alignNode1" presStyleIdx="0" presStyleCnt="4"/>
      <dgm:spPr/>
    </dgm:pt>
    <dgm:pt modelId="{117B8DDD-13CC-41F7-8394-82BDCC8DCAB8}" type="pres">
      <dgm:prSet presAssocID="{92E71630-E340-46A0-8DCA-B1CDE7CCE694}" presName="descendantBox" presStyleLbl="bgAccFollowNode1" presStyleIdx="0" presStyleCnt="4"/>
      <dgm:spPr/>
    </dgm:pt>
    <dgm:pt modelId="{A7113743-8A34-433C-9705-FFC8273C4F7C}" type="pres">
      <dgm:prSet presAssocID="{C26E1CA2-DBD6-4817-9AF8-99EC2F5332E8}" presName="sp" presStyleCnt="0"/>
      <dgm:spPr/>
    </dgm:pt>
    <dgm:pt modelId="{66EDE35C-1BD0-4C4E-9EB0-488A91030E18}" type="pres">
      <dgm:prSet presAssocID="{9BBB369D-65FE-4C7E-9E18-B2EACE573DE0}" presName="arrowAndChildren" presStyleCnt="0"/>
      <dgm:spPr/>
    </dgm:pt>
    <dgm:pt modelId="{1372C3D8-569C-419F-9294-B217E405DB4A}" type="pres">
      <dgm:prSet presAssocID="{9BBB369D-65FE-4C7E-9E18-B2EACE573DE0}" presName="parentTextArrow" presStyleLbl="node1" presStyleIdx="0" presStyleCnt="2"/>
      <dgm:spPr/>
    </dgm:pt>
    <dgm:pt modelId="{A3E7143D-D74D-4917-9E6E-478C086E4D5B}" type="pres">
      <dgm:prSet presAssocID="{9BBB369D-65FE-4C7E-9E18-B2EACE573DE0}" presName="arrow" presStyleLbl="alignNode1" presStyleIdx="1" presStyleCnt="4"/>
      <dgm:spPr/>
    </dgm:pt>
    <dgm:pt modelId="{455AD832-26CC-44B7-A775-97C79F8E997D}" type="pres">
      <dgm:prSet presAssocID="{9BBB369D-65FE-4C7E-9E18-B2EACE573DE0}" presName="descendantArrow" presStyleLbl="bgAccFollowNode1" presStyleIdx="1" presStyleCnt="4"/>
      <dgm:spPr/>
    </dgm:pt>
    <dgm:pt modelId="{86BD032E-4427-4893-9F88-0E7ACD84436E}" type="pres">
      <dgm:prSet presAssocID="{84FADC8D-F573-4DAD-AD88-EA8DC5F7B688}" presName="sp" presStyleCnt="0"/>
      <dgm:spPr/>
    </dgm:pt>
    <dgm:pt modelId="{A7B4F839-1FDA-415F-806C-8A867DC67731}" type="pres">
      <dgm:prSet presAssocID="{F66FEE61-D7E3-40D2-BFB5-96C07E31E0D8}" presName="arrowAndChildren" presStyleCnt="0"/>
      <dgm:spPr/>
    </dgm:pt>
    <dgm:pt modelId="{306CC076-612B-4E99-BC46-010789B691DA}" type="pres">
      <dgm:prSet presAssocID="{F66FEE61-D7E3-40D2-BFB5-96C07E31E0D8}" presName="parentTextArrow" presStyleLbl="node1" presStyleIdx="0" presStyleCnt="2"/>
      <dgm:spPr/>
    </dgm:pt>
    <dgm:pt modelId="{CA8AB8B2-583F-434E-AD8D-0A5EA9E1FFAE}" type="pres">
      <dgm:prSet presAssocID="{F66FEE61-D7E3-40D2-BFB5-96C07E31E0D8}" presName="arrow" presStyleLbl="alignNode1" presStyleIdx="2" presStyleCnt="4"/>
      <dgm:spPr/>
    </dgm:pt>
    <dgm:pt modelId="{58328A93-FDB0-407D-92AC-FDA286BBA9C2}" type="pres">
      <dgm:prSet presAssocID="{F66FEE61-D7E3-40D2-BFB5-96C07E31E0D8}" presName="descendantArrow" presStyleLbl="bgAccFollowNode1" presStyleIdx="2" presStyleCnt="4"/>
      <dgm:spPr/>
    </dgm:pt>
    <dgm:pt modelId="{91EB414E-3D76-4377-8495-BBF6D4B89706}" type="pres">
      <dgm:prSet presAssocID="{C225140F-62BB-4CD5-AAA5-B8E381928CFD}" presName="sp" presStyleCnt="0"/>
      <dgm:spPr/>
    </dgm:pt>
    <dgm:pt modelId="{62DD5C25-7342-4E05-B250-095DBF7D0937}" type="pres">
      <dgm:prSet presAssocID="{21DC9DF4-03F4-4CE2-B0C8-31B8015F90A9}" presName="arrowAndChildren" presStyleCnt="0"/>
      <dgm:spPr/>
    </dgm:pt>
    <dgm:pt modelId="{27FAA321-B8CE-45B7-A9EF-069BA64A834F}" type="pres">
      <dgm:prSet presAssocID="{21DC9DF4-03F4-4CE2-B0C8-31B8015F90A9}" presName="parentTextArrow" presStyleLbl="node1" presStyleIdx="1" presStyleCnt="2"/>
      <dgm:spPr/>
    </dgm:pt>
    <dgm:pt modelId="{61A73F7C-97FA-47A3-9E08-FA89A7F2E24A}" type="pres">
      <dgm:prSet presAssocID="{21DC9DF4-03F4-4CE2-B0C8-31B8015F90A9}" presName="arrow" presStyleLbl="alignNode1" presStyleIdx="3" presStyleCnt="4"/>
      <dgm:spPr/>
    </dgm:pt>
    <dgm:pt modelId="{33213043-836C-4E27-8902-8739C2CAC3AB}" type="pres">
      <dgm:prSet presAssocID="{21DC9DF4-03F4-4CE2-B0C8-31B8015F90A9}" presName="descendantArrow" presStyleLbl="bgAccFollowNode1" presStyleIdx="3" presStyleCnt="4"/>
      <dgm:spPr/>
    </dgm:pt>
  </dgm:ptLst>
  <dgm:cxnLst>
    <dgm:cxn modelId="{6D714B0D-11EB-44C6-80BB-2F0CE85DADED}" type="presOf" srcId="{7A85CFB4-D16A-4DAF-A055-85E927C72809}" destId="{117B8DDD-13CC-41F7-8394-82BDCC8DCAB8}" srcOrd="0" destOrd="1" presId="urn:microsoft.com/office/officeart/2016/7/layout/VerticalDownArrowProcess"/>
    <dgm:cxn modelId="{70FE0014-BCE9-4174-A66D-420D25E34788}" srcId="{92E71630-E340-46A0-8DCA-B1CDE7CCE694}" destId="{7A85CFB4-D16A-4DAF-A055-85E927C72809}" srcOrd="1" destOrd="0" parTransId="{AD9D7041-11ED-46C9-A0A5-38E9D6E7DAB1}" sibTransId="{CBD44B06-BA37-46A6-9BE4-AFDA7BA97704}"/>
    <dgm:cxn modelId="{562FA928-F3FE-4A0D-BCDE-93B82AAC8B56}" type="presOf" srcId="{21DC9DF4-03F4-4CE2-B0C8-31B8015F90A9}" destId="{27FAA321-B8CE-45B7-A9EF-069BA64A834F}" srcOrd="0" destOrd="0" presId="urn:microsoft.com/office/officeart/2016/7/layout/VerticalDownArrowProcess"/>
    <dgm:cxn modelId="{5B571061-1A20-499C-A120-62B93C72C9A1}" type="presOf" srcId="{9BBB369D-65FE-4C7E-9E18-B2EACE573DE0}" destId="{1372C3D8-569C-419F-9294-B217E405DB4A}" srcOrd="0" destOrd="0" presId="urn:microsoft.com/office/officeart/2016/7/layout/VerticalDownArrowProcess"/>
    <dgm:cxn modelId="{74783961-53A7-48C6-8204-78CF2BE3D34A}" type="presOf" srcId="{92E71630-E340-46A0-8DCA-B1CDE7CCE694}" destId="{FEF9AD1D-3263-49D4-8183-8E72256D9168}" srcOrd="0" destOrd="0" presId="urn:microsoft.com/office/officeart/2016/7/layout/VerticalDownArrowProcess"/>
    <dgm:cxn modelId="{F405B445-489B-459F-B305-5FDC3B33E2DF}" srcId="{92E71630-E340-46A0-8DCA-B1CDE7CCE694}" destId="{965501B1-90BE-4362-BB13-69153BC61AB6}" srcOrd="0" destOrd="0" parTransId="{EEF5F8C5-5708-4C8F-9DA3-FD7C65075396}" sibTransId="{2485F1AE-7DCE-4945-954A-F2775437B60D}"/>
    <dgm:cxn modelId="{9CA30951-CDEC-4142-B71E-414B00B87497}" srcId="{33D0AA4A-DDAB-42D9-A802-E7C5F72D4977}" destId="{92E71630-E340-46A0-8DCA-B1CDE7CCE694}" srcOrd="3" destOrd="0" parTransId="{C611C4DC-07B0-4D69-938C-EE41C2E90FC1}" sibTransId="{0F4A364D-0D80-4138-B4D6-D9F87191B6DC}"/>
    <dgm:cxn modelId="{279FA67A-2F0E-4221-80F0-4B9770A3205C}" type="presOf" srcId="{F66FEE61-D7E3-40D2-BFB5-96C07E31E0D8}" destId="{CA8AB8B2-583F-434E-AD8D-0A5EA9E1FFAE}" srcOrd="1" destOrd="0" presId="urn:microsoft.com/office/officeart/2016/7/layout/VerticalDownArrowProcess"/>
    <dgm:cxn modelId="{6F1BFE7D-3FC1-4A2E-A683-5F7C8F24A6B9}" type="presOf" srcId="{33D0AA4A-DDAB-42D9-A802-E7C5F72D4977}" destId="{D0F6AD8B-E172-4066-8786-AABB20DC0BC4}" srcOrd="0" destOrd="0" presId="urn:microsoft.com/office/officeart/2016/7/layout/VerticalDownArrowProcess"/>
    <dgm:cxn modelId="{D64AA691-96C1-4C69-9634-F8756F80314B}" srcId="{33D0AA4A-DDAB-42D9-A802-E7C5F72D4977}" destId="{21DC9DF4-03F4-4CE2-B0C8-31B8015F90A9}" srcOrd="0" destOrd="0" parTransId="{D7CE9EBE-E42C-4EB6-9313-F5C283A9A104}" sibTransId="{C225140F-62BB-4CD5-AAA5-B8E381928CFD}"/>
    <dgm:cxn modelId="{6F5B959D-BC2D-438F-8CD3-1863A10287F2}" srcId="{33D0AA4A-DDAB-42D9-A802-E7C5F72D4977}" destId="{9BBB369D-65FE-4C7E-9E18-B2EACE573DE0}" srcOrd="2" destOrd="0" parTransId="{64C5A9DE-C209-4414-B2B0-7160E43A5513}" sibTransId="{C26E1CA2-DBD6-4817-9AF8-99EC2F5332E8}"/>
    <dgm:cxn modelId="{4C0E0AA5-A2AD-41B0-8B67-FE81307E817A}" type="presOf" srcId="{21DC9DF4-03F4-4CE2-B0C8-31B8015F90A9}" destId="{61A73F7C-97FA-47A3-9E08-FA89A7F2E24A}" srcOrd="1" destOrd="0" presId="urn:microsoft.com/office/officeart/2016/7/layout/VerticalDownArrowProcess"/>
    <dgm:cxn modelId="{28837DBA-0A5E-4D9C-8390-3A1FBBE2ECAD}" srcId="{33D0AA4A-DDAB-42D9-A802-E7C5F72D4977}" destId="{F66FEE61-D7E3-40D2-BFB5-96C07E31E0D8}" srcOrd="1" destOrd="0" parTransId="{431094DC-EB13-42B3-88CE-93B41EA24C56}" sibTransId="{84FADC8D-F573-4DAD-AD88-EA8DC5F7B688}"/>
    <dgm:cxn modelId="{723212BD-5CD3-401F-9CD2-BEEA75B76BA0}" type="presOf" srcId="{9BBB369D-65FE-4C7E-9E18-B2EACE573DE0}" destId="{A3E7143D-D74D-4917-9E6E-478C086E4D5B}" srcOrd="1" destOrd="0" presId="urn:microsoft.com/office/officeart/2016/7/layout/VerticalDownArrowProcess"/>
    <dgm:cxn modelId="{40D471D8-2D51-4932-BA78-20653606C87B}" type="presOf" srcId="{79B9AF4A-FCE0-4A7C-AB39-D65DEFA3990B}" destId="{455AD832-26CC-44B7-A775-97C79F8E997D}" srcOrd="0" destOrd="0" presId="urn:microsoft.com/office/officeart/2016/7/layout/VerticalDownArrowProcess"/>
    <dgm:cxn modelId="{EC5B5CE6-3E00-40DC-92C9-A4CCBA01DE64}" type="presOf" srcId="{F66FEE61-D7E3-40D2-BFB5-96C07E31E0D8}" destId="{306CC076-612B-4E99-BC46-010789B691DA}" srcOrd="0" destOrd="0" presId="urn:microsoft.com/office/officeart/2016/7/layout/VerticalDownArrowProcess"/>
    <dgm:cxn modelId="{AAFC32E8-8BC7-46E7-848A-86B9AF7D0579}" srcId="{9BBB369D-65FE-4C7E-9E18-B2EACE573DE0}" destId="{79B9AF4A-FCE0-4A7C-AB39-D65DEFA3990B}" srcOrd="0" destOrd="0" parTransId="{FB295C57-F0B6-480A-829A-77F709AD07E4}" sibTransId="{0ECF2C9A-4F2A-433F-8C62-471D43BCE538}"/>
    <dgm:cxn modelId="{59EEE1F1-F735-4DEF-8FAB-2CD5D8448E41}" type="presOf" srcId="{965501B1-90BE-4362-BB13-69153BC61AB6}" destId="{117B8DDD-13CC-41F7-8394-82BDCC8DCAB8}" srcOrd="0" destOrd="0" presId="urn:microsoft.com/office/officeart/2016/7/layout/VerticalDownArrowProcess"/>
    <dgm:cxn modelId="{D0F3D54C-4B84-4286-829E-BA5B09527A23}" type="presParOf" srcId="{D0F6AD8B-E172-4066-8786-AABB20DC0BC4}" destId="{891D34B5-6A4C-4456-A308-393055456601}" srcOrd="0" destOrd="0" presId="urn:microsoft.com/office/officeart/2016/7/layout/VerticalDownArrowProcess"/>
    <dgm:cxn modelId="{C78E4808-47E7-4F84-B1EB-ED642B159AB4}" type="presParOf" srcId="{891D34B5-6A4C-4456-A308-393055456601}" destId="{FEF9AD1D-3263-49D4-8183-8E72256D9168}" srcOrd="0" destOrd="0" presId="urn:microsoft.com/office/officeart/2016/7/layout/VerticalDownArrowProcess"/>
    <dgm:cxn modelId="{8C9BBB66-D6D7-4EE6-AAE1-EC6D60374806}" type="presParOf" srcId="{891D34B5-6A4C-4456-A308-393055456601}" destId="{117B8DDD-13CC-41F7-8394-82BDCC8DCAB8}" srcOrd="1" destOrd="0" presId="urn:microsoft.com/office/officeart/2016/7/layout/VerticalDownArrowProcess"/>
    <dgm:cxn modelId="{E3AA8E35-0336-43BF-9FE5-B97B16C92293}" type="presParOf" srcId="{D0F6AD8B-E172-4066-8786-AABB20DC0BC4}" destId="{A7113743-8A34-433C-9705-FFC8273C4F7C}" srcOrd="1" destOrd="0" presId="urn:microsoft.com/office/officeart/2016/7/layout/VerticalDownArrowProcess"/>
    <dgm:cxn modelId="{16097A9B-A60D-4E4F-B745-FD4430F2448C}" type="presParOf" srcId="{D0F6AD8B-E172-4066-8786-AABB20DC0BC4}" destId="{66EDE35C-1BD0-4C4E-9EB0-488A91030E18}" srcOrd="2" destOrd="0" presId="urn:microsoft.com/office/officeart/2016/7/layout/VerticalDownArrowProcess"/>
    <dgm:cxn modelId="{49B72D37-55CA-4B75-89B6-61E9A9A9168B}" type="presParOf" srcId="{66EDE35C-1BD0-4C4E-9EB0-488A91030E18}" destId="{1372C3D8-569C-419F-9294-B217E405DB4A}" srcOrd="0" destOrd="0" presId="urn:microsoft.com/office/officeart/2016/7/layout/VerticalDownArrowProcess"/>
    <dgm:cxn modelId="{B46D7BA8-A1D1-4E79-B3C7-66F234CF02C0}" type="presParOf" srcId="{66EDE35C-1BD0-4C4E-9EB0-488A91030E18}" destId="{A3E7143D-D74D-4917-9E6E-478C086E4D5B}" srcOrd="1" destOrd="0" presId="urn:microsoft.com/office/officeart/2016/7/layout/VerticalDownArrowProcess"/>
    <dgm:cxn modelId="{CCD1A64D-AFCB-484E-857D-73B8F684654F}" type="presParOf" srcId="{66EDE35C-1BD0-4C4E-9EB0-488A91030E18}" destId="{455AD832-26CC-44B7-A775-97C79F8E997D}" srcOrd="2" destOrd="0" presId="urn:microsoft.com/office/officeart/2016/7/layout/VerticalDownArrowProcess"/>
    <dgm:cxn modelId="{84E62748-1B6A-4267-BCED-68FB8106760B}" type="presParOf" srcId="{D0F6AD8B-E172-4066-8786-AABB20DC0BC4}" destId="{86BD032E-4427-4893-9F88-0E7ACD84436E}" srcOrd="3" destOrd="0" presId="urn:microsoft.com/office/officeart/2016/7/layout/VerticalDownArrowProcess"/>
    <dgm:cxn modelId="{D2B75E85-C396-488A-85F8-0EB8F511BD22}" type="presParOf" srcId="{D0F6AD8B-E172-4066-8786-AABB20DC0BC4}" destId="{A7B4F839-1FDA-415F-806C-8A867DC67731}" srcOrd="4" destOrd="0" presId="urn:microsoft.com/office/officeart/2016/7/layout/VerticalDownArrowProcess"/>
    <dgm:cxn modelId="{818D445A-974C-4D82-BE8F-C9A51C87A3FF}" type="presParOf" srcId="{A7B4F839-1FDA-415F-806C-8A867DC67731}" destId="{306CC076-612B-4E99-BC46-010789B691DA}" srcOrd="0" destOrd="0" presId="urn:microsoft.com/office/officeart/2016/7/layout/VerticalDownArrowProcess"/>
    <dgm:cxn modelId="{47384177-FF9B-46AA-A7EC-4794E271ED29}" type="presParOf" srcId="{A7B4F839-1FDA-415F-806C-8A867DC67731}" destId="{CA8AB8B2-583F-434E-AD8D-0A5EA9E1FFAE}" srcOrd="1" destOrd="0" presId="urn:microsoft.com/office/officeart/2016/7/layout/VerticalDownArrowProcess"/>
    <dgm:cxn modelId="{A82C02D0-4473-47E0-B2A5-9AB742EB69E0}" type="presParOf" srcId="{A7B4F839-1FDA-415F-806C-8A867DC67731}" destId="{58328A93-FDB0-407D-92AC-FDA286BBA9C2}" srcOrd="2" destOrd="0" presId="urn:microsoft.com/office/officeart/2016/7/layout/VerticalDownArrowProcess"/>
    <dgm:cxn modelId="{75094265-13FC-4F38-8A9E-30AE947A222C}" type="presParOf" srcId="{D0F6AD8B-E172-4066-8786-AABB20DC0BC4}" destId="{91EB414E-3D76-4377-8495-BBF6D4B89706}" srcOrd="5" destOrd="0" presId="urn:microsoft.com/office/officeart/2016/7/layout/VerticalDownArrowProcess"/>
    <dgm:cxn modelId="{71E7CA6E-AE8A-47BC-8030-B28969A62496}" type="presParOf" srcId="{D0F6AD8B-E172-4066-8786-AABB20DC0BC4}" destId="{62DD5C25-7342-4E05-B250-095DBF7D0937}" srcOrd="6" destOrd="0" presId="urn:microsoft.com/office/officeart/2016/7/layout/VerticalDownArrowProcess"/>
    <dgm:cxn modelId="{C9E41BF2-5FB7-48AC-9693-AF66AF475D04}" type="presParOf" srcId="{62DD5C25-7342-4E05-B250-095DBF7D0937}" destId="{27FAA321-B8CE-45B7-A9EF-069BA64A834F}" srcOrd="0" destOrd="0" presId="urn:microsoft.com/office/officeart/2016/7/layout/VerticalDownArrowProcess"/>
    <dgm:cxn modelId="{800E6C34-C1EA-44A9-ADD8-49D2018BA995}" type="presParOf" srcId="{62DD5C25-7342-4E05-B250-095DBF7D0937}" destId="{61A73F7C-97FA-47A3-9E08-FA89A7F2E24A}" srcOrd="1" destOrd="0" presId="urn:microsoft.com/office/officeart/2016/7/layout/VerticalDownArrowProcess"/>
    <dgm:cxn modelId="{1E53DB69-1531-43F0-9132-09A84D28F5C2}" type="presParOf" srcId="{62DD5C25-7342-4E05-B250-095DBF7D0937}" destId="{33213043-836C-4E27-8902-8739C2CAC3A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DC04A-FCE1-4708-8AB4-BDFE2D953B05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4022845-9D49-4DF5-9DC9-384661D587A1}">
      <dgm:prSet/>
      <dgm:spPr/>
      <dgm:t>
        <a:bodyPr/>
        <a:lstStyle/>
        <a:p>
          <a:r>
            <a:rPr lang="en-US"/>
            <a:t>Generally viewing 16 credits as ceiling </a:t>
          </a:r>
        </a:p>
      </dgm:t>
    </dgm:pt>
    <dgm:pt modelId="{C64AAD04-DC51-4992-BF6F-B5A552F544D2}" type="parTrans" cxnId="{E3F70A4C-2B9C-4715-81F7-3F66433BD633}">
      <dgm:prSet/>
      <dgm:spPr/>
      <dgm:t>
        <a:bodyPr/>
        <a:lstStyle/>
        <a:p>
          <a:endParaRPr lang="en-US"/>
        </a:p>
      </dgm:t>
    </dgm:pt>
    <dgm:pt modelId="{485D7725-4EEE-4D82-B229-1DA2F661ABF3}" type="sibTrans" cxnId="{E3F70A4C-2B9C-4715-81F7-3F66433BD633}">
      <dgm:prSet/>
      <dgm:spPr/>
      <dgm:t>
        <a:bodyPr/>
        <a:lstStyle/>
        <a:p>
          <a:endParaRPr lang="en-US"/>
        </a:p>
      </dgm:t>
    </dgm:pt>
    <dgm:pt modelId="{22FEE206-5F73-44DB-B891-5A15D8FB6503}">
      <dgm:prSet/>
      <dgm:spPr/>
      <dgm:t>
        <a:bodyPr/>
        <a:lstStyle/>
        <a:p>
          <a:r>
            <a:rPr lang="en-US" dirty="0"/>
            <a:t>~43.6 hours </a:t>
          </a:r>
          <a:r>
            <a:rPr lang="en-US" dirty="0" err="1"/>
            <a:t>wk</a:t>
          </a:r>
          <a:r>
            <a:rPr lang="en-US" dirty="0"/>
            <a:t> in 11 week term, 40.0 hours/</a:t>
          </a:r>
          <a:r>
            <a:rPr lang="en-US" dirty="0" err="1"/>
            <a:t>wk</a:t>
          </a:r>
          <a:r>
            <a:rPr lang="en-US" dirty="0"/>
            <a:t> in 12 week term</a:t>
          </a:r>
        </a:p>
      </dgm:t>
    </dgm:pt>
    <dgm:pt modelId="{E8B5F045-71B9-45D5-8B03-CA41BC68A635}" type="parTrans" cxnId="{634A8899-377B-4683-85EB-D779C7C25447}">
      <dgm:prSet/>
      <dgm:spPr/>
      <dgm:t>
        <a:bodyPr/>
        <a:lstStyle/>
        <a:p>
          <a:endParaRPr lang="en-US"/>
        </a:p>
      </dgm:t>
    </dgm:pt>
    <dgm:pt modelId="{05A0B497-1EC3-4DF8-A8EF-B459F7A764C9}" type="sibTrans" cxnId="{634A8899-377B-4683-85EB-D779C7C25447}">
      <dgm:prSet/>
      <dgm:spPr/>
      <dgm:t>
        <a:bodyPr/>
        <a:lstStyle/>
        <a:p>
          <a:endParaRPr lang="en-US"/>
        </a:p>
      </dgm:t>
    </dgm:pt>
    <dgm:pt modelId="{D4CD29CA-0555-4A3F-BA3A-A004C3361D16}">
      <dgm:prSet/>
      <dgm:spPr/>
      <dgm:t>
        <a:bodyPr/>
        <a:lstStyle/>
        <a:p>
          <a:r>
            <a:rPr lang="en-US"/>
            <a:t>This is both contact and non-contact hours</a:t>
          </a:r>
        </a:p>
      </dgm:t>
    </dgm:pt>
    <dgm:pt modelId="{B641B75D-6B69-48A9-852E-179D61F94C6F}" type="parTrans" cxnId="{1655EFA5-386C-492A-BFA2-EE21636B29B8}">
      <dgm:prSet/>
      <dgm:spPr/>
      <dgm:t>
        <a:bodyPr/>
        <a:lstStyle/>
        <a:p>
          <a:endParaRPr lang="en-US"/>
        </a:p>
      </dgm:t>
    </dgm:pt>
    <dgm:pt modelId="{A10BCF59-DD65-49D1-A605-37F3250147CF}" type="sibTrans" cxnId="{1655EFA5-386C-492A-BFA2-EE21636B29B8}">
      <dgm:prSet/>
      <dgm:spPr/>
      <dgm:t>
        <a:bodyPr/>
        <a:lstStyle/>
        <a:p>
          <a:endParaRPr lang="en-US"/>
        </a:p>
      </dgm:t>
    </dgm:pt>
    <dgm:pt modelId="{95B35B00-B7B3-4D35-B614-83C8FF864066}">
      <dgm:prSet/>
      <dgm:spPr/>
      <dgm:t>
        <a:bodyPr/>
        <a:lstStyle/>
        <a:p>
          <a:r>
            <a:rPr lang="en-US" dirty="0"/>
            <a:t>Anything above 16 scrutinized closer</a:t>
          </a:r>
        </a:p>
      </dgm:t>
    </dgm:pt>
    <dgm:pt modelId="{80A13AA0-FA1D-48CE-BF29-0955EBFB2A39}" type="parTrans" cxnId="{42800365-5A1F-4B92-8C3A-C1DA7D14D394}">
      <dgm:prSet/>
      <dgm:spPr/>
      <dgm:t>
        <a:bodyPr/>
        <a:lstStyle/>
        <a:p>
          <a:endParaRPr lang="en-US"/>
        </a:p>
      </dgm:t>
    </dgm:pt>
    <dgm:pt modelId="{D4A845C9-CEE8-4AE1-9F83-EF4FCDCE61D8}" type="sibTrans" cxnId="{42800365-5A1F-4B92-8C3A-C1DA7D14D394}">
      <dgm:prSet/>
      <dgm:spPr/>
      <dgm:t>
        <a:bodyPr/>
        <a:lstStyle/>
        <a:p>
          <a:endParaRPr lang="en-US"/>
        </a:p>
      </dgm:t>
    </dgm:pt>
    <dgm:pt modelId="{B1B4F3C6-3D43-404C-ABF6-72A5D9AEB731}">
      <dgm:prSet/>
      <dgm:spPr/>
      <dgm:t>
        <a:bodyPr/>
        <a:lstStyle/>
        <a:p>
          <a:r>
            <a:rPr lang="en-US"/>
            <a:t>Internal process</a:t>
          </a:r>
        </a:p>
      </dgm:t>
    </dgm:pt>
    <dgm:pt modelId="{7A068631-A857-4B3D-811B-3BB67CE7CE50}" type="parTrans" cxnId="{1188B265-E4A7-4228-8FFD-5F3207AA6A6A}">
      <dgm:prSet/>
      <dgm:spPr/>
      <dgm:t>
        <a:bodyPr/>
        <a:lstStyle/>
        <a:p>
          <a:endParaRPr lang="en-US"/>
        </a:p>
      </dgm:t>
    </dgm:pt>
    <dgm:pt modelId="{D6A6993A-1B06-402F-9212-DC900DB3781D}" type="sibTrans" cxnId="{1188B265-E4A7-4228-8FFD-5F3207AA6A6A}">
      <dgm:prSet/>
      <dgm:spPr/>
      <dgm:t>
        <a:bodyPr/>
        <a:lstStyle/>
        <a:p>
          <a:endParaRPr lang="en-US"/>
        </a:p>
      </dgm:t>
    </dgm:pt>
    <dgm:pt modelId="{F01506C0-141A-478F-85E0-E44AA330ACA7}">
      <dgm:prSet/>
      <dgm:spPr/>
      <dgm:t>
        <a:bodyPr/>
        <a:lstStyle/>
        <a:p>
          <a:r>
            <a:rPr lang="en-US"/>
            <a:t>Lot of education / base checking</a:t>
          </a:r>
        </a:p>
      </dgm:t>
    </dgm:pt>
    <dgm:pt modelId="{0B9DB431-7D2F-4355-AA89-A286D4023E0A}" type="parTrans" cxnId="{2908A6AE-A33F-406A-8BC5-68AC83A9FA3F}">
      <dgm:prSet/>
      <dgm:spPr/>
      <dgm:t>
        <a:bodyPr/>
        <a:lstStyle/>
        <a:p>
          <a:endParaRPr lang="en-US"/>
        </a:p>
      </dgm:t>
    </dgm:pt>
    <dgm:pt modelId="{8E12C704-6A44-4F1C-B1C9-8C666431BFA6}" type="sibTrans" cxnId="{2908A6AE-A33F-406A-8BC5-68AC83A9FA3F}">
      <dgm:prSet/>
      <dgm:spPr/>
      <dgm:t>
        <a:bodyPr/>
        <a:lstStyle/>
        <a:p>
          <a:endParaRPr lang="en-US"/>
        </a:p>
      </dgm:t>
    </dgm:pt>
    <dgm:pt modelId="{66E9920D-1770-4CB5-B390-9D8EC39A878F}">
      <dgm:prSet/>
      <dgm:spPr/>
      <dgm:t>
        <a:bodyPr/>
        <a:lstStyle/>
        <a:p>
          <a:r>
            <a:rPr lang="en-US"/>
            <a:t>Lot of push &amp; pull  </a:t>
          </a:r>
        </a:p>
      </dgm:t>
    </dgm:pt>
    <dgm:pt modelId="{93216BF5-B8BF-4CEF-A30F-46333AF8EF37}" type="parTrans" cxnId="{4DE740F0-FF5E-47A4-889C-7A4E905BC196}">
      <dgm:prSet/>
      <dgm:spPr/>
      <dgm:t>
        <a:bodyPr/>
        <a:lstStyle/>
        <a:p>
          <a:endParaRPr lang="en-US"/>
        </a:p>
      </dgm:t>
    </dgm:pt>
    <dgm:pt modelId="{0E8FA3A7-8EDE-4487-B31E-5F42BF4EB260}" type="sibTrans" cxnId="{4DE740F0-FF5E-47A4-889C-7A4E905BC196}">
      <dgm:prSet/>
      <dgm:spPr/>
      <dgm:t>
        <a:bodyPr/>
        <a:lstStyle/>
        <a:p>
          <a:endParaRPr lang="en-US"/>
        </a:p>
      </dgm:t>
    </dgm:pt>
    <dgm:pt modelId="{6D51071E-55CD-4B32-8E8A-C1EAFFB605DA}" type="pres">
      <dgm:prSet presAssocID="{034DC04A-FCE1-4708-8AB4-BDFE2D953B05}" presName="Name0" presStyleCnt="0">
        <dgm:presLayoutVars>
          <dgm:dir/>
          <dgm:animLvl val="lvl"/>
          <dgm:resizeHandles val="exact"/>
        </dgm:presLayoutVars>
      </dgm:prSet>
      <dgm:spPr/>
    </dgm:pt>
    <dgm:pt modelId="{B697D1B3-A570-4814-B3C9-F6404876DB35}" type="pres">
      <dgm:prSet presAssocID="{24022845-9D49-4DF5-9DC9-384661D587A1}" presName="linNode" presStyleCnt="0"/>
      <dgm:spPr/>
    </dgm:pt>
    <dgm:pt modelId="{B05ACF26-B016-4F7F-A5C4-C402091E0B56}" type="pres">
      <dgm:prSet presAssocID="{24022845-9D49-4DF5-9DC9-384661D587A1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10C17077-6023-480C-B12C-28AA7CCE1F4E}" type="pres">
      <dgm:prSet presAssocID="{24022845-9D49-4DF5-9DC9-384661D587A1}" presName="descendantText" presStyleLbl="alignAccFollowNode1" presStyleIdx="0" presStyleCnt="2">
        <dgm:presLayoutVars>
          <dgm:bulletEnabled val="1"/>
        </dgm:presLayoutVars>
      </dgm:prSet>
      <dgm:spPr/>
    </dgm:pt>
    <dgm:pt modelId="{F6217920-5A16-45D2-B524-130DA1878DFE}" type="pres">
      <dgm:prSet presAssocID="{485D7725-4EEE-4D82-B229-1DA2F661ABF3}" presName="sp" presStyleCnt="0"/>
      <dgm:spPr/>
    </dgm:pt>
    <dgm:pt modelId="{ED2B1649-12BD-47DE-8357-534601A4839F}" type="pres">
      <dgm:prSet presAssocID="{B1B4F3C6-3D43-404C-ABF6-72A5D9AEB731}" presName="linNode" presStyleCnt="0"/>
      <dgm:spPr/>
    </dgm:pt>
    <dgm:pt modelId="{B012AC5D-4EDF-465D-B1E5-456C6602F5FA}" type="pres">
      <dgm:prSet presAssocID="{B1B4F3C6-3D43-404C-ABF6-72A5D9AEB73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DD0ED9B4-9375-4CD2-9FD8-7234DD1C0305}" type="pres">
      <dgm:prSet presAssocID="{B1B4F3C6-3D43-404C-ABF6-72A5D9AEB73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3ACE727-691A-445B-9E9A-960E351A7160}" type="presOf" srcId="{22FEE206-5F73-44DB-B891-5A15D8FB6503}" destId="{10C17077-6023-480C-B12C-28AA7CCE1F4E}" srcOrd="0" destOrd="0" presId="urn:microsoft.com/office/officeart/2005/8/layout/vList5"/>
    <dgm:cxn modelId="{42CA8A2F-E977-4889-9979-6CABDF923B0F}" type="presOf" srcId="{95B35B00-B7B3-4D35-B614-83C8FF864066}" destId="{10C17077-6023-480C-B12C-28AA7CCE1F4E}" srcOrd="0" destOrd="2" presId="urn:microsoft.com/office/officeart/2005/8/layout/vList5"/>
    <dgm:cxn modelId="{275A3760-843A-429A-97D9-EE7943D9053F}" type="presOf" srcId="{034DC04A-FCE1-4708-8AB4-BDFE2D953B05}" destId="{6D51071E-55CD-4B32-8E8A-C1EAFFB605DA}" srcOrd="0" destOrd="0" presId="urn:microsoft.com/office/officeart/2005/8/layout/vList5"/>
    <dgm:cxn modelId="{42800365-5A1F-4B92-8C3A-C1DA7D14D394}" srcId="{24022845-9D49-4DF5-9DC9-384661D587A1}" destId="{95B35B00-B7B3-4D35-B614-83C8FF864066}" srcOrd="2" destOrd="0" parTransId="{80A13AA0-FA1D-48CE-BF29-0955EBFB2A39}" sibTransId="{D4A845C9-CEE8-4AE1-9F83-EF4FCDCE61D8}"/>
    <dgm:cxn modelId="{1188B265-E4A7-4228-8FFD-5F3207AA6A6A}" srcId="{034DC04A-FCE1-4708-8AB4-BDFE2D953B05}" destId="{B1B4F3C6-3D43-404C-ABF6-72A5D9AEB731}" srcOrd="1" destOrd="0" parTransId="{7A068631-A857-4B3D-811B-3BB67CE7CE50}" sibTransId="{D6A6993A-1B06-402F-9212-DC900DB3781D}"/>
    <dgm:cxn modelId="{7CFA026C-7178-4D36-AD3D-A79BFB99D9C1}" type="presOf" srcId="{B1B4F3C6-3D43-404C-ABF6-72A5D9AEB731}" destId="{B012AC5D-4EDF-465D-B1E5-456C6602F5FA}" srcOrd="0" destOrd="0" presId="urn:microsoft.com/office/officeart/2005/8/layout/vList5"/>
    <dgm:cxn modelId="{E3F70A4C-2B9C-4715-81F7-3F66433BD633}" srcId="{034DC04A-FCE1-4708-8AB4-BDFE2D953B05}" destId="{24022845-9D49-4DF5-9DC9-384661D587A1}" srcOrd="0" destOrd="0" parTransId="{C64AAD04-DC51-4992-BF6F-B5A552F544D2}" sibTransId="{485D7725-4EEE-4D82-B229-1DA2F661ABF3}"/>
    <dgm:cxn modelId="{634A8899-377B-4683-85EB-D779C7C25447}" srcId="{24022845-9D49-4DF5-9DC9-384661D587A1}" destId="{22FEE206-5F73-44DB-B891-5A15D8FB6503}" srcOrd="0" destOrd="0" parTransId="{E8B5F045-71B9-45D5-8B03-CA41BC68A635}" sibTransId="{05A0B497-1EC3-4DF8-A8EF-B459F7A764C9}"/>
    <dgm:cxn modelId="{1655EFA5-386C-492A-BFA2-EE21636B29B8}" srcId="{24022845-9D49-4DF5-9DC9-384661D587A1}" destId="{D4CD29CA-0555-4A3F-BA3A-A004C3361D16}" srcOrd="1" destOrd="0" parTransId="{B641B75D-6B69-48A9-852E-179D61F94C6F}" sibTransId="{A10BCF59-DD65-49D1-A605-37F3250147CF}"/>
    <dgm:cxn modelId="{2908A6AE-A33F-406A-8BC5-68AC83A9FA3F}" srcId="{B1B4F3C6-3D43-404C-ABF6-72A5D9AEB731}" destId="{F01506C0-141A-478F-85E0-E44AA330ACA7}" srcOrd="0" destOrd="0" parTransId="{0B9DB431-7D2F-4355-AA89-A286D4023E0A}" sibTransId="{8E12C704-6A44-4F1C-B1C9-8C666431BFA6}"/>
    <dgm:cxn modelId="{D76E41C6-A1B7-4B23-B469-FCAA2E73F93D}" type="presOf" srcId="{24022845-9D49-4DF5-9DC9-384661D587A1}" destId="{B05ACF26-B016-4F7F-A5C4-C402091E0B56}" srcOrd="0" destOrd="0" presId="urn:microsoft.com/office/officeart/2005/8/layout/vList5"/>
    <dgm:cxn modelId="{359411D2-504D-4D14-96C5-025B06F239AC}" type="presOf" srcId="{66E9920D-1770-4CB5-B390-9D8EC39A878F}" destId="{DD0ED9B4-9375-4CD2-9FD8-7234DD1C0305}" srcOrd="0" destOrd="1" presId="urn:microsoft.com/office/officeart/2005/8/layout/vList5"/>
    <dgm:cxn modelId="{D8C76CE0-BCB9-4500-A6F9-79408D8C616C}" type="presOf" srcId="{F01506C0-141A-478F-85E0-E44AA330ACA7}" destId="{DD0ED9B4-9375-4CD2-9FD8-7234DD1C0305}" srcOrd="0" destOrd="0" presId="urn:microsoft.com/office/officeart/2005/8/layout/vList5"/>
    <dgm:cxn modelId="{4DE740F0-FF5E-47A4-889C-7A4E905BC196}" srcId="{B1B4F3C6-3D43-404C-ABF6-72A5D9AEB731}" destId="{66E9920D-1770-4CB5-B390-9D8EC39A878F}" srcOrd="1" destOrd="0" parTransId="{93216BF5-B8BF-4CEF-A30F-46333AF8EF37}" sibTransId="{0E8FA3A7-8EDE-4487-B31E-5F42BF4EB260}"/>
    <dgm:cxn modelId="{789E84F5-134A-41DD-BF27-94BDB1B4B9E5}" type="presOf" srcId="{D4CD29CA-0555-4A3F-BA3A-A004C3361D16}" destId="{10C17077-6023-480C-B12C-28AA7CCE1F4E}" srcOrd="0" destOrd="1" presId="urn:microsoft.com/office/officeart/2005/8/layout/vList5"/>
    <dgm:cxn modelId="{199DE13D-8EB2-4DDB-8A27-EC0BF6572B79}" type="presParOf" srcId="{6D51071E-55CD-4B32-8E8A-C1EAFFB605DA}" destId="{B697D1B3-A570-4814-B3C9-F6404876DB35}" srcOrd="0" destOrd="0" presId="urn:microsoft.com/office/officeart/2005/8/layout/vList5"/>
    <dgm:cxn modelId="{68454048-A52E-4177-B6FF-8AA816501BDF}" type="presParOf" srcId="{B697D1B3-A570-4814-B3C9-F6404876DB35}" destId="{B05ACF26-B016-4F7F-A5C4-C402091E0B56}" srcOrd="0" destOrd="0" presId="urn:microsoft.com/office/officeart/2005/8/layout/vList5"/>
    <dgm:cxn modelId="{04CD6CFB-99B2-46F0-9489-78AA397FC7B4}" type="presParOf" srcId="{B697D1B3-A570-4814-B3C9-F6404876DB35}" destId="{10C17077-6023-480C-B12C-28AA7CCE1F4E}" srcOrd="1" destOrd="0" presId="urn:microsoft.com/office/officeart/2005/8/layout/vList5"/>
    <dgm:cxn modelId="{3F40304A-A31C-4E73-A757-D95B81F85365}" type="presParOf" srcId="{6D51071E-55CD-4B32-8E8A-C1EAFFB605DA}" destId="{F6217920-5A16-45D2-B524-130DA1878DFE}" srcOrd="1" destOrd="0" presId="urn:microsoft.com/office/officeart/2005/8/layout/vList5"/>
    <dgm:cxn modelId="{785B5EFE-B5EC-4C0F-96C8-DC9B570FF23D}" type="presParOf" srcId="{6D51071E-55CD-4B32-8E8A-C1EAFFB605DA}" destId="{ED2B1649-12BD-47DE-8357-534601A4839F}" srcOrd="2" destOrd="0" presId="urn:microsoft.com/office/officeart/2005/8/layout/vList5"/>
    <dgm:cxn modelId="{E59CF125-3E8F-41B3-A75C-1CD74B866498}" type="presParOf" srcId="{ED2B1649-12BD-47DE-8357-534601A4839F}" destId="{B012AC5D-4EDF-465D-B1E5-456C6602F5FA}" srcOrd="0" destOrd="0" presId="urn:microsoft.com/office/officeart/2005/8/layout/vList5"/>
    <dgm:cxn modelId="{66EC8429-D47D-4DE4-95CF-419E127F76C2}" type="presParOf" srcId="{ED2B1649-12BD-47DE-8357-534601A4839F}" destId="{DD0ED9B4-9375-4CD2-9FD8-7234DD1C030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1A665A-F610-475E-8957-C9738CBF581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99EA95-9A57-4487-B66A-994490AE0B8B}">
      <dgm:prSet/>
      <dgm:spPr/>
      <dgm:t>
        <a:bodyPr/>
        <a:lstStyle/>
        <a:p>
          <a:r>
            <a:rPr lang="en-US"/>
            <a:t>Reviewed 45+ Existing Programs</a:t>
          </a:r>
        </a:p>
      </dgm:t>
    </dgm:pt>
    <dgm:pt modelId="{B58FF444-86DD-407D-95FF-F3909E76073D}" type="parTrans" cxnId="{5B9A0DDD-660D-4476-85B2-10B2FAAD7233}">
      <dgm:prSet/>
      <dgm:spPr/>
      <dgm:t>
        <a:bodyPr/>
        <a:lstStyle/>
        <a:p>
          <a:endParaRPr lang="en-US"/>
        </a:p>
      </dgm:t>
    </dgm:pt>
    <dgm:pt modelId="{46573843-C2F2-451E-8BFE-4D1F8D22A68B}" type="sibTrans" cxnId="{5B9A0DDD-660D-4476-85B2-10B2FAAD7233}">
      <dgm:prSet/>
      <dgm:spPr/>
      <dgm:t>
        <a:bodyPr/>
        <a:lstStyle/>
        <a:p>
          <a:endParaRPr lang="en-US"/>
        </a:p>
      </dgm:t>
    </dgm:pt>
    <dgm:pt modelId="{5B9C97D2-2BFF-40D8-9156-1817501F03D3}">
      <dgm:prSet/>
      <dgm:spPr/>
      <dgm:t>
        <a:bodyPr/>
        <a:lstStyle/>
        <a:p>
          <a:r>
            <a:rPr lang="en-US"/>
            <a:t>30+ Credit, 15+ Non-credit</a:t>
          </a:r>
        </a:p>
      </dgm:t>
    </dgm:pt>
    <dgm:pt modelId="{D7F3C6DC-9721-4597-9674-01C3AD8A0A43}" type="parTrans" cxnId="{B034A184-93AC-436F-B22F-29C54C543B24}">
      <dgm:prSet/>
      <dgm:spPr/>
      <dgm:t>
        <a:bodyPr/>
        <a:lstStyle/>
        <a:p>
          <a:endParaRPr lang="en-US"/>
        </a:p>
      </dgm:t>
    </dgm:pt>
    <dgm:pt modelId="{3566B2A3-6A1C-4310-A685-4D660B8E9AFB}" type="sibTrans" cxnId="{B034A184-93AC-436F-B22F-29C54C543B24}">
      <dgm:prSet/>
      <dgm:spPr/>
      <dgm:t>
        <a:bodyPr/>
        <a:lstStyle/>
        <a:p>
          <a:endParaRPr lang="en-US"/>
        </a:p>
      </dgm:t>
    </dgm:pt>
    <dgm:pt modelId="{D26F0202-DEDB-40D4-86BA-B6E5CC5C63AF}">
      <dgm:prSet/>
      <dgm:spPr/>
      <dgm:t>
        <a:bodyPr/>
        <a:lstStyle/>
        <a:p>
          <a:r>
            <a:rPr lang="en-US" dirty="0"/>
            <a:t>FIPSE Grant application</a:t>
          </a:r>
        </a:p>
      </dgm:t>
    </dgm:pt>
    <dgm:pt modelId="{6B838AC5-024D-4A76-8CEC-4239A15D266C}" type="parTrans" cxnId="{EDCECE71-1044-48F9-A699-B0837E8F8482}">
      <dgm:prSet/>
      <dgm:spPr/>
      <dgm:t>
        <a:bodyPr/>
        <a:lstStyle/>
        <a:p>
          <a:endParaRPr lang="en-US"/>
        </a:p>
      </dgm:t>
    </dgm:pt>
    <dgm:pt modelId="{94EF4DE7-F394-48F0-B6C7-BCF4B9091021}" type="sibTrans" cxnId="{EDCECE71-1044-48F9-A699-B0837E8F8482}">
      <dgm:prSet/>
      <dgm:spPr/>
      <dgm:t>
        <a:bodyPr/>
        <a:lstStyle/>
        <a:p>
          <a:endParaRPr lang="en-US"/>
        </a:p>
      </dgm:t>
    </dgm:pt>
    <dgm:pt modelId="{B61C71E2-3386-4E61-BC3A-F771B5DC1AB9}">
      <dgm:prSet/>
      <dgm:spPr/>
      <dgm:t>
        <a:bodyPr/>
        <a:lstStyle/>
        <a:p>
          <a:r>
            <a:rPr lang="en-US" dirty="0"/>
            <a:t>Proposed several new programs, funding for implementation</a:t>
          </a:r>
        </a:p>
      </dgm:t>
    </dgm:pt>
    <dgm:pt modelId="{99AFC52B-BF94-4133-A2C6-A0AB137FCC1C}" type="parTrans" cxnId="{A9F0147E-7792-46BE-B48B-FA43DABF63E7}">
      <dgm:prSet/>
      <dgm:spPr/>
      <dgm:t>
        <a:bodyPr/>
        <a:lstStyle/>
        <a:p>
          <a:endParaRPr lang="en-US"/>
        </a:p>
      </dgm:t>
    </dgm:pt>
    <dgm:pt modelId="{66A8DACC-0145-43B7-B926-EB7BD2E4C78F}" type="sibTrans" cxnId="{A9F0147E-7792-46BE-B48B-FA43DABF63E7}">
      <dgm:prSet/>
      <dgm:spPr/>
      <dgm:t>
        <a:bodyPr/>
        <a:lstStyle/>
        <a:p>
          <a:endParaRPr lang="en-US"/>
        </a:p>
      </dgm:t>
    </dgm:pt>
    <dgm:pt modelId="{7F3AB3BD-5B7D-40C0-9EB8-72F9D15E2E93}">
      <dgm:prSet/>
      <dgm:spPr/>
      <dgm:t>
        <a:bodyPr/>
        <a:lstStyle/>
        <a:p>
          <a:r>
            <a:rPr lang="en-US"/>
            <a:t>0 Non-Credit programs likely to be eligible</a:t>
          </a:r>
        </a:p>
      </dgm:t>
    </dgm:pt>
    <dgm:pt modelId="{FC5DA1E1-C087-4653-A3E4-63CCB3AA41F3}" type="parTrans" cxnId="{7988E132-3043-4B81-9E20-36C1D1EEECE7}">
      <dgm:prSet/>
      <dgm:spPr/>
      <dgm:t>
        <a:bodyPr/>
        <a:lstStyle/>
        <a:p>
          <a:endParaRPr lang="en-US"/>
        </a:p>
      </dgm:t>
    </dgm:pt>
    <dgm:pt modelId="{2596A74E-82E4-4B21-88C3-8A1A21B86DBD}" type="sibTrans" cxnId="{7988E132-3043-4B81-9E20-36C1D1EEECE7}">
      <dgm:prSet/>
      <dgm:spPr/>
      <dgm:t>
        <a:bodyPr/>
        <a:lstStyle/>
        <a:p>
          <a:endParaRPr lang="en-US"/>
        </a:p>
      </dgm:t>
    </dgm:pt>
    <dgm:pt modelId="{102C7FEB-467A-413C-93B8-32BA7B9C2841}">
      <dgm:prSet/>
      <dgm:spPr/>
      <dgm:t>
        <a:bodyPr/>
        <a:lstStyle/>
        <a:p>
          <a:r>
            <a:rPr lang="en-US"/>
            <a:t>Aside from lack of PCC infrastructure for Clock Hour TIV</a:t>
          </a:r>
        </a:p>
      </dgm:t>
    </dgm:pt>
    <dgm:pt modelId="{C107B49A-0F7A-4DDA-B0B1-DE6A4E36CA34}" type="parTrans" cxnId="{B612C670-65EE-484B-A14B-C05EE4D0E8AF}">
      <dgm:prSet/>
      <dgm:spPr/>
      <dgm:t>
        <a:bodyPr/>
        <a:lstStyle/>
        <a:p>
          <a:endParaRPr lang="en-US"/>
        </a:p>
      </dgm:t>
    </dgm:pt>
    <dgm:pt modelId="{B2D5F0CD-1312-4BCF-952B-7F5B7C7A1D15}" type="sibTrans" cxnId="{B612C670-65EE-484B-A14B-C05EE4D0E8AF}">
      <dgm:prSet/>
      <dgm:spPr/>
      <dgm:t>
        <a:bodyPr/>
        <a:lstStyle/>
        <a:p>
          <a:endParaRPr lang="en-US"/>
        </a:p>
      </dgm:t>
    </dgm:pt>
    <dgm:pt modelId="{B3586859-F195-448C-9860-0DEC3C51BFCB}">
      <dgm:prSet/>
      <dgm:spPr/>
      <dgm:t>
        <a:bodyPr/>
        <a:lstStyle/>
        <a:p>
          <a:r>
            <a:rPr lang="en-US"/>
            <a:t>3 Credit programs highly likely to be eligible</a:t>
          </a:r>
        </a:p>
      </dgm:t>
    </dgm:pt>
    <dgm:pt modelId="{58DB288D-6B31-4283-9F31-8A8B3E18DBFA}" type="parTrans" cxnId="{D70551BF-BF70-480F-A872-AE50C3C6623F}">
      <dgm:prSet/>
      <dgm:spPr/>
      <dgm:t>
        <a:bodyPr/>
        <a:lstStyle/>
        <a:p>
          <a:endParaRPr lang="en-US"/>
        </a:p>
      </dgm:t>
    </dgm:pt>
    <dgm:pt modelId="{748EBF47-CA30-4DFE-983F-2874AD95C202}" type="sibTrans" cxnId="{D70551BF-BF70-480F-A872-AE50C3C6623F}">
      <dgm:prSet/>
      <dgm:spPr/>
      <dgm:t>
        <a:bodyPr/>
        <a:lstStyle/>
        <a:p>
          <a:endParaRPr lang="en-US"/>
        </a:p>
      </dgm:t>
    </dgm:pt>
    <dgm:pt modelId="{99062EC6-FFCD-4A0B-A3F5-69EAB53A1652}">
      <dgm:prSet/>
      <dgm:spPr/>
      <dgm:t>
        <a:bodyPr/>
        <a:lstStyle/>
        <a:p>
          <a:r>
            <a:rPr lang="en-US"/>
            <a:t>Roughly 6 others appear they could be eligible with structural change</a:t>
          </a:r>
        </a:p>
      </dgm:t>
    </dgm:pt>
    <dgm:pt modelId="{7CCE55DF-91E3-4C56-BC5D-6DBCEFD4FE0B}" type="parTrans" cxnId="{A50BED74-46E5-4473-93F0-8D8D63B6C3CE}">
      <dgm:prSet/>
      <dgm:spPr/>
      <dgm:t>
        <a:bodyPr/>
        <a:lstStyle/>
        <a:p>
          <a:endParaRPr lang="en-US"/>
        </a:p>
      </dgm:t>
    </dgm:pt>
    <dgm:pt modelId="{F968FD85-2A98-4764-9220-859CB51A7EAA}" type="sibTrans" cxnId="{A50BED74-46E5-4473-93F0-8D8D63B6C3CE}">
      <dgm:prSet/>
      <dgm:spPr/>
      <dgm:t>
        <a:bodyPr/>
        <a:lstStyle/>
        <a:p>
          <a:endParaRPr lang="en-US"/>
        </a:p>
      </dgm:t>
    </dgm:pt>
    <dgm:pt modelId="{25810CB6-855B-407E-8CDD-F9D058640F37}">
      <dgm:prSet/>
      <dgm:spPr/>
      <dgm:t>
        <a:bodyPr/>
        <a:lstStyle/>
        <a:p>
          <a:r>
            <a:rPr lang="en-US"/>
            <a:t>Majority likely to fall outside</a:t>
          </a:r>
        </a:p>
      </dgm:t>
    </dgm:pt>
    <dgm:pt modelId="{AB498F63-BECB-421D-8F31-4671C395DDAF}" type="parTrans" cxnId="{08D9FC95-08F1-4655-A8A6-2396A2B2A859}">
      <dgm:prSet/>
      <dgm:spPr/>
      <dgm:t>
        <a:bodyPr/>
        <a:lstStyle/>
        <a:p>
          <a:endParaRPr lang="en-US"/>
        </a:p>
      </dgm:t>
    </dgm:pt>
    <dgm:pt modelId="{815BE3C1-6A50-40B9-B604-6D7B462AE416}" type="sibTrans" cxnId="{08D9FC95-08F1-4655-A8A6-2396A2B2A859}">
      <dgm:prSet/>
      <dgm:spPr/>
      <dgm:t>
        <a:bodyPr/>
        <a:lstStyle/>
        <a:p>
          <a:endParaRPr lang="en-US"/>
        </a:p>
      </dgm:t>
    </dgm:pt>
    <dgm:pt modelId="{C6E3122E-4563-4FAE-B71A-C8BDBB280C25}">
      <dgm:prSet/>
      <dgm:spPr/>
      <dgm:t>
        <a:bodyPr/>
        <a:lstStyle/>
        <a:p>
          <a:r>
            <a:rPr lang="en-US"/>
            <a:t>State framework, earnings, length/creds</a:t>
          </a:r>
        </a:p>
      </dgm:t>
    </dgm:pt>
    <dgm:pt modelId="{3BD708FB-7BAC-4884-B47A-944D559C1DA1}" type="parTrans" cxnId="{20CF4939-BFDB-4CEC-82D9-E8C5BC8D849D}">
      <dgm:prSet/>
      <dgm:spPr/>
      <dgm:t>
        <a:bodyPr/>
        <a:lstStyle/>
        <a:p>
          <a:endParaRPr lang="en-US"/>
        </a:p>
      </dgm:t>
    </dgm:pt>
    <dgm:pt modelId="{4EEC9E14-DF11-4E2B-BAD8-D3F4F95DFEAD}" type="sibTrans" cxnId="{20CF4939-BFDB-4CEC-82D9-E8C5BC8D849D}">
      <dgm:prSet/>
      <dgm:spPr/>
      <dgm:t>
        <a:bodyPr/>
        <a:lstStyle/>
        <a:p>
          <a:endParaRPr lang="en-US"/>
        </a:p>
      </dgm:t>
    </dgm:pt>
    <dgm:pt modelId="{3065A0B7-1BEC-4609-9AFB-64639E7A4856}">
      <dgm:prSet/>
      <dgm:spPr/>
      <dgm:t>
        <a:bodyPr/>
        <a:lstStyle/>
        <a:p>
          <a:r>
            <a:rPr lang="en-US"/>
            <a:t>Low enrollment as statistical/variance risk to meeting 70/70 reqs</a:t>
          </a:r>
        </a:p>
      </dgm:t>
    </dgm:pt>
    <dgm:pt modelId="{520FF887-C1CA-43D7-B9AA-477AED34ADE4}" type="parTrans" cxnId="{DCA5088C-1691-407A-A578-C9139B1756BE}">
      <dgm:prSet/>
      <dgm:spPr/>
      <dgm:t>
        <a:bodyPr/>
        <a:lstStyle/>
        <a:p>
          <a:endParaRPr lang="en-US"/>
        </a:p>
      </dgm:t>
    </dgm:pt>
    <dgm:pt modelId="{4834DABC-9F11-46C4-8AB9-E1FED3B8BE37}" type="sibTrans" cxnId="{DCA5088C-1691-407A-A578-C9139B1756BE}">
      <dgm:prSet/>
      <dgm:spPr/>
      <dgm:t>
        <a:bodyPr/>
        <a:lstStyle/>
        <a:p>
          <a:endParaRPr lang="en-US"/>
        </a:p>
      </dgm:t>
    </dgm:pt>
    <dgm:pt modelId="{A6146BE9-DD59-4B97-9CB6-65D57EB20A2C}">
      <dgm:prSet/>
      <dgm:spPr/>
      <dgm:t>
        <a:bodyPr/>
        <a:lstStyle/>
        <a:p>
          <a:r>
            <a:rPr lang="en-US" dirty="0"/>
            <a:t>PCC did not receive; COCC did ($2-3mil?)</a:t>
          </a:r>
        </a:p>
      </dgm:t>
    </dgm:pt>
    <dgm:pt modelId="{90DEFD46-1196-4059-906C-0F2EAA0E6524}" type="parTrans" cxnId="{F615748D-C46D-4AAD-A8C5-7294AA7558BE}">
      <dgm:prSet/>
      <dgm:spPr/>
      <dgm:t>
        <a:bodyPr/>
        <a:lstStyle/>
        <a:p>
          <a:endParaRPr lang="en-US"/>
        </a:p>
      </dgm:t>
    </dgm:pt>
    <dgm:pt modelId="{8F200731-A378-49DA-9A18-AF186FB1460D}" type="sibTrans" cxnId="{F615748D-C46D-4AAD-A8C5-7294AA7558BE}">
      <dgm:prSet/>
      <dgm:spPr/>
      <dgm:t>
        <a:bodyPr/>
        <a:lstStyle/>
        <a:p>
          <a:endParaRPr lang="en-US"/>
        </a:p>
      </dgm:t>
    </dgm:pt>
    <dgm:pt modelId="{AAC93AE0-EE1C-4F9D-B5AF-CCFC852A91FE}" type="pres">
      <dgm:prSet presAssocID="{8B1A665A-F610-475E-8957-C9738CBF5814}" presName="Name0" presStyleCnt="0">
        <dgm:presLayoutVars>
          <dgm:dir/>
          <dgm:animLvl val="lvl"/>
          <dgm:resizeHandles val="exact"/>
        </dgm:presLayoutVars>
      </dgm:prSet>
      <dgm:spPr/>
    </dgm:pt>
    <dgm:pt modelId="{5CDC8565-3D86-4271-B4FD-A40E2C2912D2}" type="pres">
      <dgm:prSet presAssocID="{FF99EA95-9A57-4487-B66A-994490AE0B8B}" presName="linNode" presStyleCnt="0"/>
      <dgm:spPr/>
    </dgm:pt>
    <dgm:pt modelId="{3FBD4CA6-ED57-4CD8-8C77-27A04D619E08}" type="pres">
      <dgm:prSet presAssocID="{FF99EA95-9A57-4487-B66A-994490AE0B8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80E3997-D26E-413E-8115-A1D95E089B12}" type="pres">
      <dgm:prSet presAssocID="{FF99EA95-9A57-4487-B66A-994490AE0B8B}" presName="descendantText" presStyleLbl="alignAccFollowNode1" presStyleIdx="0" presStyleCnt="5">
        <dgm:presLayoutVars>
          <dgm:bulletEnabled val="1"/>
        </dgm:presLayoutVars>
      </dgm:prSet>
      <dgm:spPr/>
    </dgm:pt>
    <dgm:pt modelId="{68398486-192E-4A80-917D-EFB2A479A611}" type="pres">
      <dgm:prSet presAssocID="{46573843-C2F2-451E-8BFE-4D1F8D22A68B}" presName="sp" presStyleCnt="0"/>
      <dgm:spPr/>
    </dgm:pt>
    <dgm:pt modelId="{BEAB6563-3132-4574-9C10-D89C11C98FF9}" type="pres">
      <dgm:prSet presAssocID="{D26F0202-DEDB-40D4-86BA-B6E5CC5C63AF}" presName="linNode" presStyleCnt="0"/>
      <dgm:spPr/>
    </dgm:pt>
    <dgm:pt modelId="{2CFB68E8-280A-4180-84B4-3B85B5930DA0}" type="pres">
      <dgm:prSet presAssocID="{D26F0202-DEDB-40D4-86BA-B6E5CC5C63A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60D4E5A-F547-4ED2-8843-3750B8026198}" type="pres">
      <dgm:prSet presAssocID="{D26F0202-DEDB-40D4-86BA-B6E5CC5C63AF}" presName="descendantText" presStyleLbl="alignAccFollowNode1" presStyleIdx="1" presStyleCnt="5">
        <dgm:presLayoutVars>
          <dgm:bulletEnabled val="1"/>
        </dgm:presLayoutVars>
      </dgm:prSet>
      <dgm:spPr/>
    </dgm:pt>
    <dgm:pt modelId="{082ED943-DA6F-414B-926A-C001895B0576}" type="pres">
      <dgm:prSet presAssocID="{94EF4DE7-F394-48F0-B6C7-BCF4B9091021}" presName="sp" presStyleCnt="0"/>
      <dgm:spPr/>
    </dgm:pt>
    <dgm:pt modelId="{6C1F3365-5838-4067-A237-0C9323684715}" type="pres">
      <dgm:prSet presAssocID="{7F3AB3BD-5B7D-40C0-9EB8-72F9D15E2E93}" presName="linNode" presStyleCnt="0"/>
      <dgm:spPr/>
    </dgm:pt>
    <dgm:pt modelId="{BBFB83E6-70BF-4E95-B4D6-A3DE6497D1C1}" type="pres">
      <dgm:prSet presAssocID="{7F3AB3BD-5B7D-40C0-9EB8-72F9D15E2E93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E75BC50-0E57-47BE-B1C7-5B8A2C892D05}" type="pres">
      <dgm:prSet presAssocID="{7F3AB3BD-5B7D-40C0-9EB8-72F9D15E2E93}" presName="descendantText" presStyleLbl="alignAccFollowNode1" presStyleIdx="2" presStyleCnt="5">
        <dgm:presLayoutVars>
          <dgm:bulletEnabled val="1"/>
        </dgm:presLayoutVars>
      </dgm:prSet>
      <dgm:spPr/>
    </dgm:pt>
    <dgm:pt modelId="{7FF7EBF0-3569-4943-B54A-FDE3763A5351}" type="pres">
      <dgm:prSet presAssocID="{2596A74E-82E4-4B21-88C3-8A1A21B86DBD}" presName="sp" presStyleCnt="0"/>
      <dgm:spPr/>
    </dgm:pt>
    <dgm:pt modelId="{7884DA2E-20BA-430F-A927-824DF719013F}" type="pres">
      <dgm:prSet presAssocID="{B3586859-F195-448C-9860-0DEC3C51BFCB}" presName="linNode" presStyleCnt="0"/>
      <dgm:spPr/>
    </dgm:pt>
    <dgm:pt modelId="{71CA0920-32E3-4E1C-AD02-A880E533EB5C}" type="pres">
      <dgm:prSet presAssocID="{B3586859-F195-448C-9860-0DEC3C51BFC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5B5906F-A559-49D8-9743-EF11B873F815}" type="pres">
      <dgm:prSet presAssocID="{B3586859-F195-448C-9860-0DEC3C51BFCB}" presName="descendantText" presStyleLbl="alignAccFollowNode1" presStyleIdx="3" presStyleCnt="5">
        <dgm:presLayoutVars>
          <dgm:bulletEnabled val="1"/>
        </dgm:presLayoutVars>
      </dgm:prSet>
      <dgm:spPr/>
    </dgm:pt>
    <dgm:pt modelId="{A9F99178-ADE4-4D70-BFB1-2E10C0097A72}" type="pres">
      <dgm:prSet presAssocID="{748EBF47-CA30-4DFE-983F-2874AD95C202}" presName="sp" presStyleCnt="0"/>
      <dgm:spPr/>
    </dgm:pt>
    <dgm:pt modelId="{0830B783-857F-495C-9EC9-FDF6FD7EAAD3}" type="pres">
      <dgm:prSet presAssocID="{25810CB6-855B-407E-8CDD-F9D058640F37}" presName="linNode" presStyleCnt="0"/>
      <dgm:spPr/>
    </dgm:pt>
    <dgm:pt modelId="{77A7F09C-BCC5-4BC5-99AE-3EF162EAF5ED}" type="pres">
      <dgm:prSet presAssocID="{25810CB6-855B-407E-8CDD-F9D058640F37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083ED5E3-1EF9-420D-A986-ED8F5064531D}" type="pres">
      <dgm:prSet presAssocID="{25810CB6-855B-407E-8CDD-F9D058640F3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69B20E0D-A6E6-4046-A981-7F565F4A5C17}" type="presOf" srcId="{102C7FEB-467A-413C-93B8-32BA7B9C2841}" destId="{DE75BC50-0E57-47BE-B1C7-5B8A2C892D05}" srcOrd="0" destOrd="0" presId="urn:microsoft.com/office/officeart/2005/8/layout/vList5"/>
    <dgm:cxn modelId="{E7CA5A24-1C7F-4F16-93F9-95B90677F17A}" type="presOf" srcId="{8B1A665A-F610-475E-8957-C9738CBF5814}" destId="{AAC93AE0-EE1C-4F9D-B5AF-CCFC852A91FE}" srcOrd="0" destOrd="0" presId="urn:microsoft.com/office/officeart/2005/8/layout/vList5"/>
    <dgm:cxn modelId="{0718522D-0A0B-4A69-97FD-1813D887E9D4}" type="presOf" srcId="{B3586859-F195-448C-9860-0DEC3C51BFCB}" destId="{71CA0920-32E3-4E1C-AD02-A880E533EB5C}" srcOrd="0" destOrd="0" presId="urn:microsoft.com/office/officeart/2005/8/layout/vList5"/>
    <dgm:cxn modelId="{7988E132-3043-4B81-9E20-36C1D1EEECE7}" srcId="{8B1A665A-F610-475E-8957-C9738CBF5814}" destId="{7F3AB3BD-5B7D-40C0-9EB8-72F9D15E2E93}" srcOrd="2" destOrd="0" parTransId="{FC5DA1E1-C087-4653-A3E4-63CCB3AA41F3}" sibTransId="{2596A74E-82E4-4B21-88C3-8A1A21B86DBD}"/>
    <dgm:cxn modelId="{20CF4939-BFDB-4CEC-82D9-E8C5BC8D849D}" srcId="{25810CB6-855B-407E-8CDD-F9D058640F37}" destId="{C6E3122E-4563-4FAE-B71A-C8BDBB280C25}" srcOrd="0" destOrd="0" parTransId="{3BD708FB-7BAC-4884-B47A-944D559C1DA1}" sibTransId="{4EEC9E14-DF11-4E2B-BAD8-D3F4F95DFEAD}"/>
    <dgm:cxn modelId="{C5ECE54E-5420-4A33-B970-D5AE47707A02}" type="presOf" srcId="{B61C71E2-3386-4E61-BC3A-F771B5DC1AB9}" destId="{760D4E5A-F547-4ED2-8843-3750B8026198}" srcOrd="0" destOrd="0" presId="urn:microsoft.com/office/officeart/2005/8/layout/vList5"/>
    <dgm:cxn modelId="{1831294F-DA87-415C-AF7D-4AA183C6541F}" type="presOf" srcId="{FF99EA95-9A57-4487-B66A-994490AE0B8B}" destId="{3FBD4CA6-ED57-4CD8-8C77-27A04D619E08}" srcOrd="0" destOrd="0" presId="urn:microsoft.com/office/officeart/2005/8/layout/vList5"/>
    <dgm:cxn modelId="{B612C670-65EE-484B-A14B-C05EE4D0E8AF}" srcId="{7F3AB3BD-5B7D-40C0-9EB8-72F9D15E2E93}" destId="{102C7FEB-467A-413C-93B8-32BA7B9C2841}" srcOrd="0" destOrd="0" parTransId="{C107B49A-0F7A-4DDA-B0B1-DE6A4E36CA34}" sibTransId="{B2D5F0CD-1312-4BCF-952B-7F5B7C7A1D15}"/>
    <dgm:cxn modelId="{EDCECE71-1044-48F9-A699-B0837E8F8482}" srcId="{8B1A665A-F610-475E-8957-C9738CBF5814}" destId="{D26F0202-DEDB-40D4-86BA-B6E5CC5C63AF}" srcOrd="1" destOrd="0" parTransId="{6B838AC5-024D-4A76-8CEC-4239A15D266C}" sibTransId="{94EF4DE7-F394-48F0-B6C7-BCF4B9091021}"/>
    <dgm:cxn modelId="{A50BED74-46E5-4473-93F0-8D8D63B6C3CE}" srcId="{B3586859-F195-448C-9860-0DEC3C51BFCB}" destId="{99062EC6-FFCD-4A0B-A3F5-69EAB53A1652}" srcOrd="0" destOrd="0" parTransId="{7CCE55DF-91E3-4C56-BC5D-6DBCEFD4FE0B}" sibTransId="{F968FD85-2A98-4764-9220-859CB51A7EAA}"/>
    <dgm:cxn modelId="{2D788D58-C392-482B-860E-BE0B825F23A5}" type="presOf" srcId="{99062EC6-FFCD-4A0B-A3F5-69EAB53A1652}" destId="{F5B5906F-A559-49D8-9743-EF11B873F815}" srcOrd="0" destOrd="0" presId="urn:microsoft.com/office/officeart/2005/8/layout/vList5"/>
    <dgm:cxn modelId="{A9F0147E-7792-46BE-B48B-FA43DABF63E7}" srcId="{D26F0202-DEDB-40D4-86BA-B6E5CC5C63AF}" destId="{B61C71E2-3386-4E61-BC3A-F771B5DC1AB9}" srcOrd="0" destOrd="0" parTransId="{99AFC52B-BF94-4133-A2C6-A0AB137FCC1C}" sibTransId="{66A8DACC-0145-43B7-B926-EB7BD2E4C78F}"/>
    <dgm:cxn modelId="{9CF7867F-4D2E-415C-AAED-3C94B3B01EFB}" type="presOf" srcId="{7F3AB3BD-5B7D-40C0-9EB8-72F9D15E2E93}" destId="{BBFB83E6-70BF-4E95-B4D6-A3DE6497D1C1}" srcOrd="0" destOrd="0" presId="urn:microsoft.com/office/officeart/2005/8/layout/vList5"/>
    <dgm:cxn modelId="{04BB7580-D8E3-4347-AA15-BE29904965E4}" type="presOf" srcId="{5B9C97D2-2BFF-40D8-9156-1817501F03D3}" destId="{580E3997-D26E-413E-8115-A1D95E089B12}" srcOrd="0" destOrd="0" presId="urn:microsoft.com/office/officeart/2005/8/layout/vList5"/>
    <dgm:cxn modelId="{B034A184-93AC-436F-B22F-29C54C543B24}" srcId="{FF99EA95-9A57-4487-B66A-994490AE0B8B}" destId="{5B9C97D2-2BFF-40D8-9156-1817501F03D3}" srcOrd="0" destOrd="0" parTransId="{D7F3C6DC-9721-4597-9674-01C3AD8A0A43}" sibTransId="{3566B2A3-6A1C-4310-A685-4D660B8E9AFB}"/>
    <dgm:cxn modelId="{DCA5088C-1691-407A-A578-C9139B1756BE}" srcId="{25810CB6-855B-407E-8CDD-F9D058640F37}" destId="{3065A0B7-1BEC-4609-9AFB-64639E7A4856}" srcOrd="1" destOrd="0" parTransId="{520FF887-C1CA-43D7-B9AA-477AED34ADE4}" sibTransId="{4834DABC-9F11-46C4-8AB9-E1FED3B8BE37}"/>
    <dgm:cxn modelId="{F615748D-C46D-4AAD-A8C5-7294AA7558BE}" srcId="{D26F0202-DEDB-40D4-86BA-B6E5CC5C63AF}" destId="{A6146BE9-DD59-4B97-9CB6-65D57EB20A2C}" srcOrd="1" destOrd="0" parTransId="{90DEFD46-1196-4059-906C-0F2EAA0E6524}" sibTransId="{8F200731-A378-49DA-9A18-AF186FB1460D}"/>
    <dgm:cxn modelId="{08D9FC95-08F1-4655-A8A6-2396A2B2A859}" srcId="{8B1A665A-F610-475E-8957-C9738CBF5814}" destId="{25810CB6-855B-407E-8CDD-F9D058640F37}" srcOrd="4" destOrd="0" parTransId="{AB498F63-BECB-421D-8F31-4671C395DDAF}" sibTransId="{815BE3C1-6A50-40B9-B604-6D7B462AE416}"/>
    <dgm:cxn modelId="{402BD0B0-5EF7-4E68-80C4-971FD9F35419}" type="presOf" srcId="{C6E3122E-4563-4FAE-B71A-C8BDBB280C25}" destId="{083ED5E3-1EF9-420D-A986-ED8F5064531D}" srcOrd="0" destOrd="0" presId="urn:microsoft.com/office/officeart/2005/8/layout/vList5"/>
    <dgm:cxn modelId="{1E37F4BC-9A8D-4D20-8DA3-0E688ADF21C4}" type="presOf" srcId="{3065A0B7-1BEC-4609-9AFB-64639E7A4856}" destId="{083ED5E3-1EF9-420D-A986-ED8F5064531D}" srcOrd="0" destOrd="1" presId="urn:microsoft.com/office/officeart/2005/8/layout/vList5"/>
    <dgm:cxn modelId="{D70551BF-BF70-480F-A872-AE50C3C6623F}" srcId="{8B1A665A-F610-475E-8957-C9738CBF5814}" destId="{B3586859-F195-448C-9860-0DEC3C51BFCB}" srcOrd="3" destOrd="0" parTransId="{58DB288D-6B31-4283-9F31-8A8B3E18DBFA}" sibTransId="{748EBF47-CA30-4DFE-983F-2874AD95C202}"/>
    <dgm:cxn modelId="{05D0E6CC-0B18-4429-BFBF-77F9F75364FF}" type="presOf" srcId="{D26F0202-DEDB-40D4-86BA-B6E5CC5C63AF}" destId="{2CFB68E8-280A-4180-84B4-3B85B5930DA0}" srcOrd="0" destOrd="0" presId="urn:microsoft.com/office/officeart/2005/8/layout/vList5"/>
    <dgm:cxn modelId="{5B9A0DDD-660D-4476-85B2-10B2FAAD7233}" srcId="{8B1A665A-F610-475E-8957-C9738CBF5814}" destId="{FF99EA95-9A57-4487-B66A-994490AE0B8B}" srcOrd="0" destOrd="0" parTransId="{B58FF444-86DD-407D-95FF-F3909E76073D}" sibTransId="{46573843-C2F2-451E-8BFE-4D1F8D22A68B}"/>
    <dgm:cxn modelId="{2CDBFBE0-3C15-4805-9AA5-130949979F94}" type="presOf" srcId="{25810CB6-855B-407E-8CDD-F9D058640F37}" destId="{77A7F09C-BCC5-4BC5-99AE-3EF162EAF5ED}" srcOrd="0" destOrd="0" presId="urn:microsoft.com/office/officeart/2005/8/layout/vList5"/>
    <dgm:cxn modelId="{913E02F4-B472-45CE-A699-E6ADA22455E8}" type="presOf" srcId="{A6146BE9-DD59-4B97-9CB6-65D57EB20A2C}" destId="{760D4E5A-F547-4ED2-8843-3750B8026198}" srcOrd="0" destOrd="1" presId="urn:microsoft.com/office/officeart/2005/8/layout/vList5"/>
    <dgm:cxn modelId="{084505C5-4686-4540-AE4D-6B649348F01C}" type="presParOf" srcId="{AAC93AE0-EE1C-4F9D-B5AF-CCFC852A91FE}" destId="{5CDC8565-3D86-4271-B4FD-A40E2C2912D2}" srcOrd="0" destOrd="0" presId="urn:microsoft.com/office/officeart/2005/8/layout/vList5"/>
    <dgm:cxn modelId="{70FA601F-1781-4FB3-8C0A-D0F201C0EC98}" type="presParOf" srcId="{5CDC8565-3D86-4271-B4FD-A40E2C2912D2}" destId="{3FBD4CA6-ED57-4CD8-8C77-27A04D619E08}" srcOrd="0" destOrd="0" presId="urn:microsoft.com/office/officeart/2005/8/layout/vList5"/>
    <dgm:cxn modelId="{640D60CC-76F1-4E1B-862E-F29B3E756692}" type="presParOf" srcId="{5CDC8565-3D86-4271-B4FD-A40E2C2912D2}" destId="{580E3997-D26E-413E-8115-A1D95E089B12}" srcOrd="1" destOrd="0" presId="urn:microsoft.com/office/officeart/2005/8/layout/vList5"/>
    <dgm:cxn modelId="{B5993989-BAED-4892-BD36-FB5F2DC0905D}" type="presParOf" srcId="{AAC93AE0-EE1C-4F9D-B5AF-CCFC852A91FE}" destId="{68398486-192E-4A80-917D-EFB2A479A611}" srcOrd="1" destOrd="0" presId="urn:microsoft.com/office/officeart/2005/8/layout/vList5"/>
    <dgm:cxn modelId="{AF688CCE-15F6-4B92-A304-5262C5CB7CFC}" type="presParOf" srcId="{AAC93AE0-EE1C-4F9D-B5AF-CCFC852A91FE}" destId="{BEAB6563-3132-4574-9C10-D89C11C98FF9}" srcOrd="2" destOrd="0" presId="urn:microsoft.com/office/officeart/2005/8/layout/vList5"/>
    <dgm:cxn modelId="{F133BF0C-CAE9-4210-8DCD-C72BDAF2EAEA}" type="presParOf" srcId="{BEAB6563-3132-4574-9C10-D89C11C98FF9}" destId="{2CFB68E8-280A-4180-84B4-3B85B5930DA0}" srcOrd="0" destOrd="0" presId="urn:microsoft.com/office/officeart/2005/8/layout/vList5"/>
    <dgm:cxn modelId="{80F9C2C7-16B7-4273-AFAF-6C5DC8402E4D}" type="presParOf" srcId="{BEAB6563-3132-4574-9C10-D89C11C98FF9}" destId="{760D4E5A-F547-4ED2-8843-3750B8026198}" srcOrd="1" destOrd="0" presId="urn:microsoft.com/office/officeart/2005/8/layout/vList5"/>
    <dgm:cxn modelId="{80BC5B2D-3646-4E69-9AA2-969BBEE3F0F7}" type="presParOf" srcId="{AAC93AE0-EE1C-4F9D-B5AF-CCFC852A91FE}" destId="{082ED943-DA6F-414B-926A-C001895B0576}" srcOrd="3" destOrd="0" presId="urn:microsoft.com/office/officeart/2005/8/layout/vList5"/>
    <dgm:cxn modelId="{666404AD-EFC5-4AFC-B5C0-F6B47E7D0F04}" type="presParOf" srcId="{AAC93AE0-EE1C-4F9D-B5AF-CCFC852A91FE}" destId="{6C1F3365-5838-4067-A237-0C9323684715}" srcOrd="4" destOrd="0" presId="urn:microsoft.com/office/officeart/2005/8/layout/vList5"/>
    <dgm:cxn modelId="{B125C085-AEB8-46DB-8A40-6C6AC921471B}" type="presParOf" srcId="{6C1F3365-5838-4067-A237-0C9323684715}" destId="{BBFB83E6-70BF-4E95-B4D6-A3DE6497D1C1}" srcOrd="0" destOrd="0" presId="urn:microsoft.com/office/officeart/2005/8/layout/vList5"/>
    <dgm:cxn modelId="{7318680F-DB39-4323-B037-DA38A060CA5E}" type="presParOf" srcId="{6C1F3365-5838-4067-A237-0C9323684715}" destId="{DE75BC50-0E57-47BE-B1C7-5B8A2C892D05}" srcOrd="1" destOrd="0" presId="urn:microsoft.com/office/officeart/2005/8/layout/vList5"/>
    <dgm:cxn modelId="{A25DF036-8D3B-48B1-BAAF-24DB6704CA2D}" type="presParOf" srcId="{AAC93AE0-EE1C-4F9D-B5AF-CCFC852A91FE}" destId="{7FF7EBF0-3569-4943-B54A-FDE3763A5351}" srcOrd="5" destOrd="0" presId="urn:microsoft.com/office/officeart/2005/8/layout/vList5"/>
    <dgm:cxn modelId="{AD0088A4-3BAF-4948-A58C-F55BAF862C2F}" type="presParOf" srcId="{AAC93AE0-EE1C-4F9D-B5AF-CCFC852A91FE}" destId="{7884DA2E-20BA-430F-A927-824DF719013F}" srcOrd="6" destOrd="0" presId="urn:microsoft.com/office/officeart/2005/8/layout/vList5"/>
    <dgm:cxn modelId="{F37EF0A0-F9F4-4136-AFCA-973CFC4C0B46}" type="presParOf" srcId="{7884DA2E-20BA-430F-A927-824DF719013F}" destId="{71CA0920-32E3-4E1C-AD02-A880E533EB5C}" srcOrd="0" destOrd="0" presId="urn:microsoft.com/office/officeart/2005/8/layout/vList5"/>
    <dgm:cxn modelId="{79BB496A-424F-454D-AC57-CFEF8845F8EA}" type="presParOf" srcId="{7884DA2E-20BA-430F-A927-824DF719013F}" destId="{F5B5906F-A559-49D8-9743-EF11B873F815}" srcOrd="1" destOrd="0" presId="urn:microsoft.com/office/officeart/2005/8/layout/vList5"/>
    <dgm:cxn modelId="{17DD1CA9-BA58-4598-86CA-4FCE8BC921BD}" type="presParOf" srcId="{AAC93AE0-EE1C-4F9D-B5AF-CCFC852A91FE}" destId="{A9F99178-ADE4-4D70-BFB1-2E10C0097A72}" srcOrd="7" destOrd="0" presId="urn:microsoft.com/office/officeart/2005/8/layout/vList5"/>
    <dgm:cxn modelId="{43F7607D-E6FE-4234-AE89-FB056BDF1AAB}" type="presParOf" srcId="{AAC93AE0-EE1C-4F9D-B5AF-CCFC852A91FE}" destId="{0830B783-857F-495C-9EC9-FDF6FD7EAAD3}" srcOrd="8" destOrd="0" presId="urn:microsoft.com/office/officeart/2005/8/layout/vList5"/>
    <dgm:cxn modelId="{40B40AEB-65C8-4DE0-8CE4-042E943C5F0C}" type="presParOf" srcId="{0830B783-857F-495C-9EC9-FDF6FD7EAAD3}" destId="{77A7F09C-BCC5-4BC5-99AE-3EF162EAF5ED}" srcOrd="0" destOrd="0" presId="urn:microsoft.com/office/officeart/2005/8/layout/vList5"/>
    <dgm:cxn modelId="{D11A7226-4180-48B7-8DF1-8E64C83759B4}" type="presParOf" srcId="{0830B783-857F-495C-9EC9-FDF6FD7EAAD3}" destId="{083ED5E3-1EF9-420D-A986-ED8F5064531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F9AD1D-3263-49D4-8183-8E72256D9168}">
      <dsp:nvSpPr>
        <dsp:cNvPr id="0" name=""/>
        <dsp:cNvSpPr/>
      </dsp:nvSpPr>
      <dsp:spPr>
        <a:xfrm>
          <a:off x="0" y="3026111"/>
          <a:ext cx="2731957" cy="6620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92456" rIns="1942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Comes Next?</a:t>
          </a:r>
        </a:p>
      </dsp:txBody>
      <dsp:txXfrm>
        <a:off x="0" y="3026111"/>
        <a:ext cx="2731957" cy="662039"/>
      </dsp:txXfrm>
    </dsp:sp>
    <dsp:sp modelId="{117B8DDD-13CC-41F7-8394-82BDCC8DCAB8}">
      <dsp:nvSpPr>
        <dsp:cNvPr id="0" name=""/>
        <dsp:cNvSpPr/>
      </dsp:nvSpPr>
      <dsp:spPr>
        <a:xfrm>
          <a:off x="2731957" y="3026111"/>
          <a:ext cx="8195871" cy="6620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51" tIns="139700" rIns="16625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Implications for states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Implications for schools</a:t>
          </a:r>
        </a:p>
      </dsp:txBody>
      <dsp:txXfrm>
        <a:off x="2731957" y="3026111"/>
        <a:ext cx="8195871" cy="662039"/>
      </dsp:txXfrm>
    </dsp:sp>
    <dsp:sp modelId="{A3E7143D-D74D-4917-9E6E-478C086E4D5B}">
      <dsp:nvSpPr>
        <dsp:cNvPr id="0" name=""/>
        <dsp:cNvSpPr/>
      </dsp:nvSpPr>
      <dsp:spPr>
        <a:xfrm rot="10800000">
          <a:off x="0" y="2017825"/>
          <a:ext cx="2731957" cy="10182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92456" rIns="1942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NegReg Process</a:t>
          </a:r>
        </a:p>
      </dsp:txBody>
      <dsp:txXfrm rot="-10800000">
        <a:off x="0" y="2017825"/>
        <a:ext cx="2731957" cy="661840"/>
      </dsp:txXfrm>
    </dsp:sp>
    <dsp:sp modelId="{455AD832-26CC-44B7-A775-97C79F8E997D}">
      <dsp:nvSpPr>
        <dsp:cNvPr id="0" name=""/>
        <dsp:cNvSpPr/>
      </dsp:nvSpPr>
      <dsp:spPr>
        <a:xfrm>
          <a:off x="2731957" y="2017825"/>
          <a:ext cx="8195871" cy="66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251" tIns="139700" rIns="166251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ED alignment with DoL</a:t>
          </a:r>
        </a:p>
      </dsp:txBody>
      <dsp:txXfrm>
        <a:off x="2731957" y="2017825"/>
        <a:ext cx="8195871" cy="661840"/>
      </dsp:txXfrm>
    </dsp:sp>
    <dsp:sp modelId="{306CC076-612B-4E99-BC46-010789B691DA}">
      <dsp:nvSpPr>
        <dsp:cNvPr id="0" name=""/>
        <dsp:cNvSpPr/>
      </dsp:nvSpPr>
      <dsp:spPr>
        <a:xfrm rot="10800000">
          <a:off x="0" y="1009540"/>
          <a:ext cx="2731957" cy="6618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92456" rIns="1942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Does the Law Actually Say</a:t>
          </a:r>
        </a:p>
      </dsp:txBody>
      <dsp:txXfrm rot="10800000">
        <a:off x="0" y="1009540"/>
        <a:ext cx="2731957" cy="430044"/>
      </dsp:txXfrm>
    </dsp:sp>
    <dsp:sp modelId="{CA8AB8B2-583F-434E-AD8D-0A5EA9E1FFAE}">
      <dsp:nvSpPr>
        <dsp:cNvPr id="0" name=""/>
        <dsp:cNvSpPr/>
      </dsp:nvSpPr>
      <dsp:spPr>
        <a:xfrm rot="10800000">
          <a:off x="0" y="1009540"/>
          <a:ext cx="2731957" cy="10182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92456" rIns="1942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What Does the Law Actually Say</a:t>
          </a:r>
        </a:p>
      </dsp:txBody>
      <dsp:txXfrm rot="10800000">
        <a:off x="0" y="1009540"/>
        <a:ext cx="2731957" cy="430044"/>
      </dsp:txXfrm>
    </dsp:sp>
    <dsp:sp modelId="{58328A93-FDB0-407D-92AC-FDA286BBA9C2}">
      <dsp:nvSpPr>
        <dsp:cNvPr id="0" name=""/>
        <dsp:cNvSpPr/>
      </dsp:nvSpPr>
      <dsp:spPr>
        <a:xfrm>
          <a:off x="2731957" y="1009540"/>
          <a:ext cx="8195871" cy="66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AA321-B8CE-45B7-A9EF-069BA64A834F}">
      <dsp:nvSpPr>
        <dsp:cNvPr id="0" name=""/>
        <dsp:cNvSpPr/>
      </dsp:nvSpPr>
      <dsp:spPr>
        <a:xfrm rot="10800000">
          <a:off x="0" y="1254"/>
          <a:ext cx="2731957" cy="6618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92456" rIns="1942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Did We Get Here?</a:t>
          </a:r>
        </a:p>
      </dsp:txBody>
      <dsp:txXfrm rot="10800000">
        <a:off x="0" y="1254"/>
        <a:ext cx="2731957" cy="430044"/>
      </dsp:txXfrm>
    </dsp:sp>
    <dsp:sp modelId="{61A73F7C-97FA-47A3-9E08-FA89A7F2E24A}">
      <dsp:nvSpPr>
        <dsp:cNvPr id="0" name=""/>
        <dsp:cNvSpPr/>
      </dsp:nvSpPr>
      <dsp:spPr>
        <a:xfrm rot="10800000">
          <a:off x="0" y="1254"/>
          <a:ext cx="2731957" cy="1018216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297" tIns="92456" rIns="194297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How Did We Get Here?</a:t>
          </a:r>
        </a:p>
      </dsp:txBody>
      <dsp:txXfrm rot="10800000">
        <a:off x="0" y="1254"/>
        <a:ext cx="2731957" cy="430044"/>
      </dsp:txXfrm>
    </dsp:sp>
    <dsp:sp modelId="{33213043-836C-4E27-8902-8739C2CAC3AB}">
      <dsp:nvSpPr>
        <dsp:cNvPr id="0" name=""/>
        <dsp:cNvSpPr/>
      </dsp:nvSpPr>
      <dsp:spPr>
        <a:xfrm>
          <a:off x="2731957" y="1254"/>
          <a:ext cx="8195871" cy="6618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17077-6023-480C-B12C-28AA7CCE1F4E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~43.6 hours </a:t>
          </a:r>
          <a:r>
            <a:rPr lang="en-US" sz="2300" kern="1200" dirty="0" err="1"/>
            <a:t>wk</a:t>
          </a:r>
          <a:r>
            <a:rPr lang="en-US" sz="2300" kern="1200" dirty="0"/>
            <a:t> in 11 week term, 40.0 hours/</a:t>
          </a:r>
          <a:r>
            <a:rPr lang="en-US" sz="2300" kern="1200" dirty="0" err="1"/>
            <a:t>wk</a:t>
          </a:r>
          <a:r>
            <a:rPr lang="en-US" sz="2300" kern="1200" dirty="0"/>
            <a:t> in 12 week term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This is both contact and non-contact hours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Anything above 16 scrutinized closer</a:t>
          </a:r>
        </a:p>
      </dsp:txBody>
      <dsp:txXfrm rot="-5400000">
        <a:off x="3785616" y="295201"/>
        <a:ext cx="6647092" cy="1532257"/>
      </dsp:txXfrm>
    </dsp:sp>
    <dsp:sp modelId="{B05ACF26-B016-4F7F-A5C4-C402091E0B56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Generally viewing 16 credits as ceiling </a:t>
          </a:r>
        </a:p>
      </dsp:txBody>
      <dsp:txXfrm>
        <a:off x="103614" y="103667"/>
        <a:ext cx="3578388" cy="1915324"/>
      </dsp:txXfrm>
    </dsp:sp>
    <dsp:sp modelId="{DD0ED9B4-9375-4CD2-9FD8-7234DD1C0305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Lot of education / base checking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Lot of push &amp; pull  </a:t>
          </a:r>
        </a:p>
      </dsp:txBody>
      <dsp:txXfrm rot="-5400000">
        <a:off x="3785616" y="2523880"/>
        <a:ext cx="6647092" cy="1532257"/>
      </dsp:txXfrm>
    </dsp:sp>
    <dsp:sp modelId="{B012AC5D-4EDF-465D-B1E5-456C6602F5FA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Internal process</a:t>
          </a:r>
        </a:p>
      </dsp:txBody>
      <dsp:txXfrm>
        <a:off x="103614" y="2332346"/>
        <a:ext cx="3578388" cy="1915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E3997-D26E-413E-8115-A1D95E089B12}">
      <dsp:nvSpPr>
        <dsp:cNvPr id="0" name=""/>
        <dsp:cNvSpPr/>
      </dsp:nvSpPr>
      <dsp:spPr>
        <a:xfrm rot="5400000">
          <a:off x="6816183" y="-294504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30+ Credit, 15+ Non-credit</a:t>
          </a:r>
        </a:p>
      </dsp:txBody>
      <dsp:txXfrm rot="-5400000">
        <a:off x="3785615" y="118169"/>
        <a:ext cx="6697334" cy="603548"/>
      </dsp:txXfrm>
    </dsp:sp>
    <dsp:sp modelId="{3FBD4CA6-ED57-4CD8-8C77-27A04D619E08}">
      <dsp:nvSpPr>
        <dsp:cNvPr id="0" name=""/>
        <dsp:cNvSpPr/>
      </dsp:nvSpPr>
      <dsp:spPr>
        <a:xfrm>
          <a:off x="0" y="1912"/>
          <a:ext cx="3785616" cy="8360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Reviewed 45+ Existing Programs</a:t>
          </a:r>
        </a:p>
      </dsp:txBody>
      <dsp:txXfrm>
        <a:off x="40813" y="42725"/>
        <a:ext cx="3703990" cy="754434"/>
      </dsp:txXfrm>
    </dsp:sp>
    <dsp:sp modelId="{760D4E5A-F547-4ED2-8843-3750B8026198}">
      <dsp:nvSpPr>
        <dsp:cNvPr id="0" name=""/>
        <dsp:cNvSpPr/>
      </dsp:nvSpPr>
      <dsp:spPr>
        <a:xfrm rot="5400000">
          <a:off x="6816183" y="-2067186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2986166"/>
            <a:satOff val="667"/>
            <a:lumOff val="1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2986166"/>
              <a:satOff val="667"/>
              <a:lumOff val="1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Proposed several new programs, funding for implementation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PCC did not receive; COCC did ($2-3mil?)</a:t>
          </a:r>
        </a:p>
      </dsp:txBody>
      <dsp:txXfrm rot="-5400000">
        <a:off x="3785615" y="996032"/>
        <a:ext cx="6697334" cy="603548"/>
      </dsp:txXfrm>
    </dsp:sp>
    <dsp:sp modelId="{2CFB68E8-280A-4180-84B4-3B85B5930DA0}">
      <dsp:nvSpPr>
        <dsp:cNvPr id="0" name=""/>
        <dsp:cNvSpPr/>
      </dsp:nvSpPr>
      <dsp:spPr>
        <a:xfrm>
          <a:off x="0" y="879775"/>
          <a:ext cx="3785616" cy="83606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FIPSE Grant application</a:t>
          </a:r>
        </a:p>
      </dsp:txBody>
      <dsp:txXfrm>
        <a:off x="40813" y="920588"/>
        <a:ext cx="3703990" cy="754434"/>
      </dsp:txXfrm>
    </dsp:sp>
    <dsp:sp modelId="{DE75BC50-0E57-47BE-B1C7-5B8A2C892D05}">
      <dsp:nvSpPr>
        <dsp:cNvPr id="0" name=""/>
        <dsp:cNvSpPr/>
      </dsp:nvSpPr>
      <dsp:spPr>
        <a:xfrm rot="5400000">
          <a:off x="6816183" y="-118932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5972333"/>
              <a:satOff val="1333"/>
              <a:lumOff val="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Aside from lack of PCC infrastructure for Clock Hour TIV</a:t>
          </a:r>
        </a:p>
      </dsp:txBody>
      <dsp:txXfrm rot="-5400000">
        <a:off x="3785615" y="1873895"/>
        <a:ext cx="6697334" cy="603548"/>
      </dsp:txXfrm>
    </dsp:sp>
    <dsp:sp modelId="{BBFB83E6-70BF-4E95-B4D6-A3DE6497D1C1}">
      <dsp:nvSpPr>
        <dsp:cNvPr id="0" name=""/>
        <dsp:cNvSpPr/>
      </dsp:nvSpPr>
      <dsp:spPr>
        <a:xfrm>
          <a:off x="0" y="1757638"/>
          <a:ext cx="3785616" cy="83606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0 Non-Credit programs likely to be eligible</a:t>
          </a:r>
        </a:p>
      </dsp:txBody>
      <dsp:txXfrm>
        <a:off x="40813" y="1798451"/>
        <a:ext cx="3703990" cy="754434"/>
      </dsp:txXfrm>
    </dsp:sp>
    <dsp:sp modelId="{F5B5906F-A559-49D8-9743-EF11B873F815}">
      <dsp:nvSpPr>
        <dsp:cNvPr id="0" name=""/>
        <dsp:cNvSpPr/>
      </dsp:nvSpPr>
      <dsp:spPr>
        <a:xfrm rot="5400000">
          <a:off x="6816183" y="-311459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8958499"/>
            <a:satOff val="2000"/>
            <a:lumOff val="3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8958499"/>
              <a:satOff val="2000"/>
              <a:lumOff val="3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Roughly 6 others appear they could be eligible with structural change</a:t>
          </a:r>
        </a:p>
      </dsp:txBody>
      <dsp:txXfrm rot="-5400000">
        <a:off x="3785615" y="2751759"/>
        <a:ext cx="6697334" cy="603548"/>
      </dsp:txXfrm>
    </dsp:sp>
    <dsp:sp modelId="{71CA0920-32E3-4E1C-AD02-A880E533EB5C}">
      <dsp:nvSpPr>
        <dsp:cNvPr id="0" name=""/>
        <dsp:cNvSpPr/>
      </dsp:nvSpPr>
      <dsp:spPr>
        <a:xfrm>
          <a:off x="0" y="2635502"/>
          <a:ext cx="3785616" cy="83606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 Credit programs highly likely to be eligible</a:t>
          </a:r>
        </a:p>
      </dsp:txBody>
      <dsp:txXfrm>
        <a:off x="40813" y="2676315"/>
        <a:ext cx="3703990" cy="754434"/>
      </dsp:txXfrm>
    </dsp:sp>
    <dsp:sp modelId="{083ED5E3-1EF9-420D-A986-ED8F5064531D}">
      <dsp:nvSpPr>
        <dsp:cNvPr id="0" name=""/>
        <dsp:cNvSpPr/>
      </dsp:nvSpPr>
      <dsp:spPr>
        <a:xfrm rot="5400000">
          <a:off x="6816183" y="566403"/>
          <a:ext cx="668848" cy="6729984"/>
        </a:xfrm>
        <a:prstGeom prst="round2SameRect">
          <a:avLst/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-11944666"/>
              <a:satOff val="2667"/>
              <a:lumOff val="4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State framework, earnings, length/creds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/>
            <a:t>Low enrollment as statistical/variance risk to meeting 70/70 reqs</a:t>
          </a:r>
        </a:p>
      </dsp:txBody>
      <dsp:txXfrm rot="-5400000">
        <a:off x="3785615" y="3629621"/>
        <a:ext cx="6697334" cy="603548"/>
      </dsp:txXfrm>
    </dsp:sp>
    <dsp:sp modelId="{77A7F09C-BCC5-4BC5-99AE-3EF162EAF5ED}">
      <dsp:nvSpPr>
        <dsp:cNvPr id="0" name=""/>
        <dsp:cNvSpPr/>
      </dsp:nvSpPr>
      <dsp:spPr>
        <a:xfrm>
          <a:off x="0" y="3513365"/>
          <a:ext cx="3785616" cy="83606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Majority likely to fall outside</a:t>
          </a:r>
        </a:p>
      </dsp:txBody>
      <dsp:txXfrm>
        <a:off x="40813" y="3554178"/>
        <a:ext cx="3703990" cy="75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5B0A-F3BB-1DB6-2DB5-0429D92CC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D7948-29CF-9C5A-DD4D-2DCC7046F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DD9A4-A8B3-6682-041A-A2C76320F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A5E4-24CA-4BC0-0458-B370BF44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8F9DF-673C-5E6F-5043-A656929A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0499-3F07-0C9A-684F-79543748B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75AD1-F49F-D820-10B8-339F5F66A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96D5C-B20B-7428-53B8-8A13777DB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F96F-76C9-C015-E7FC-6407321E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E810D-0721-7E4E-EB35-29FF7F2B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461252-B5FA-0F6B-0332-C11CF75BC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A0F99C-54D5-B432-66DA-F7FD823AE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B6176-FEE5-80E4-3321-210722CE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31EE4-A402-4DFD-DFAE-0D8BAFD0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B20B0-5F06-F6CC-691E-58D817B33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1799-5E55-8A49-9B36-8AFDFB0A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D15C8-DB07-5C44-F748-8C5AE6B06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5B85-831A-F26E-1DAC-75EB0DD58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2BA6D-1922-60E7-4C2A-45DFB617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69D75-8B0C-6E1B-4BF2-8E6E0256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50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4FD54-AC65-04D4-E66C-CF85F9DE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98EA4-CBA0-32F2-2F85-C389AB8C3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727F5-6F53-18C7-DCA7-FC9B7BD3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36339-8C6A-FCC7-D9FC-8FEC5E5A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6C2AF-907D-C57C-EF48-8688FD56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4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04A20-D547-C34A-D039-A0B821B44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D301-4179-703B-AEFD-45A6866D6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BBA2D-EA9C-6511-55CD-F249F94E9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E3CB3-BA15-61A3-98BE-843CE53C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EDA4A-0790-3F7E-7D16-E3FFC6047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0520C-5090-A549-ADA6-F28591E4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DD30-2BB7-3466-90C9-C619C58D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5D9B3-4477-2DF3-1816-95B1648FD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1C35E-91E2-C6A9-EE69-84B145ED8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515817-3CD3-5490-077A-A96F1E7C0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C5B7E-478D-7944-0B75-8FB69F327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9730B-781C-07B9-6279-1C305A29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5F62FF-DAB1-FC75-93C7-2CA7803EB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2AE3C-C16B-277A-DAB0-A69CB559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D6D6B-5420-3BC3-A6F4-D3FD0CAD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B227D-4E64-2F83-18AA-F6E9CC78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1D906E-3424-6210-33C1-A900DA72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B8BE6-C1F9-0EB1-9DFD-7FDF0FEEA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3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B53E40-41EA-ABDA-CC06-9DDE3DA3E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9EDB8-5E55-ED78-EBCB-D7B92661D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281CA-6C1E-5EAB-87DE-05811E79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9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0D1EE-9426-C653-EEAE-95802C218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2A81-E9D3-9DFD-C824-97A610D33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1E318-00EE-899B-B584-50DCBE939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FD0B5-7921-AE20-D3E4-86BCBF9D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930E2-C269-9685-1DEA-B45CAE36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ED2F3F-3412-FA78-C1C0-3FA2C0BC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3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1411-16E6-53CE-68A3-2BACA1BC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35A74-27A3-7464-3684-FA99B658B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35D1-2C85-255A-D5C8-65FA91B3B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D45BE-640B-76E3-EB80-3AE1F089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F7662-C235-6345-BE6D-335D4C3A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9F776-5807-A6CF-3B2C-DDFC4DE0E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6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970DD5-542B-9F09-F034-164D5750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1C354-42E8-7A7B-E1B2-B35EC5760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27F7E-C7FE-3EE1-DF90-A7FCC56F7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28FE98-781E-4302-869B-3BD3D8AFB03D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E0BAA-AD64-E386-6C96-0C9ED9B4A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F528B-3DC2-1DEC-8B6C-515DEC656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F5C4E-9245-47CE-B8A1-BF3D5C3FD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gress.gov/bill/119th-congress/house-bill/1/tex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21B75-8CD4-4D4C-B9C6-21481920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Workforce Pell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C4EC3B-B3CB-08B0-060A-C8B01810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OASFAA Conference 2026</a:t>
            </a:r>
          </a:p>
        </p:txBody>
      </p:sp>
    </p:spTree>
    <p:extLst>
      <p:ext uri="{BB962C8B-B14F-4D97-AF65-F5344CB8AC3E}">
        <p14:creationId xmlns:p14="http://schemas.microsoft.com/office/powerpoint/2010/main" val="1484906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36450-F75E-4C16-00D0-62CADE925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F6216C-D6F2-886B-5933-1D830BE3C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Negotiated Rulemaking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54E0-47EB-AE07-104E-385BC5343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Equivalent credits</a:t>
            </a:r>
          </a:p>
          <a:p>
            <a:pPr lvl="1"/>
            <a:r>
              <a:rPr lang="en-US" sz="2000"/>
              <a:t>Statute: 150 clock hours to ‘less than 600’</a:t>
            </a:r>
          </a:p>
          <a:p>
            <a:pPr lvl="1"/>
            <a:r>
              <a:rPr lang="en-US" sz="2000"/>
              <a:t>Proposal discussed relatively nice and clean: </a:t>
            </a:r>
          </a:p>
          <a:p>
            <a:pPr lvl="2"/>
            <a:r>
              <a:rPr lang="en-US" dirty="0"/>
              <a:t>6 to “less than 24” quarter credits</a:t>
            </a:r>
          </a:p>
          <a:p>
            <a:pPr lvl="2"/>
            <a:r>
              <a:rPr lang="en-US" dirty="0"/>
              <a:t>4 to “less than 16” semester credits</a:t>
            </a:r>
          </a:p>
          <a:p>
            <a:pPr lvl="2"/>
            <a:r>
              <a:rPr lang="en-US" dirty="0"/>
              <a:t>What does ‘less than’ mean in practice?</a:t>
            </a:r>
          </a:p>
          <a:p>
            <a:r>
              <a:rPr lang="en-US" sz="2000"/>
              <a:t>Must have two payment periods</a:t>
            </a:r>
          </a:p>
          <a:p>
            <a:pPr lvl="1"/>
            <a:r>
              <a:rPr lang="en-US" sz="2000"/>
              <a:t>This would be true anyway for clock hour </a:t>
            </a:r>
          </a:p>
          <a:p>
            <a:r>
              <a:rPr lang="en-US" sz="2000"/>
              <a:t>Weeks do not have to be consecutive</a:t>
            </a:r>
          </a:p>
          <a:p>
            <a:pPr lvl="1"/>
            <a:r>
              <a:rPr lang="en-US" sz="2000"/>
              <a:t>May be a mess for FA offices depending on structure</a:t>
            </a:r>
          </a:p>
          <a:p>
            <a:pPr lvl="1"/>
            <a:r>
              <a:rPr lang="en-US" sz="2000"/>
              <a:t>Good for Apprenticeship, etc.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7118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BCAF9F-D915-2F93-432F-231CB255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0D5BD-D11F-E8A4-AEDD-0ED9C6523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Negotiated Rulemaking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5F81B-432C-33B0-6ADE-CA3769BE1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2000"/>
              <a:t>No Grandfathering if Governor determines program ineligible</a:t>
            </a:r>
          </a:p>
          <a:p>
            <a:pPr lvl="1"/>
            <a:r>
              <a:rPr lang="en-US" sz="2000"/>
              <a:t>Beyond current payment period</a:t>
            </a:r>
          </a:p>
          <a:p>
            <a:r>
              <a:rPr lang="en-US" sz="2000"/>
              <a:t>Governor must provide certification of all programs for PPA renewal</a:t>
            </a:r>
          </a:p>
          <a:p>
            <a:r>
              <a:rPr lang="en-US" sz="2000"/>
              <a:t>Ineligible entity cap: 25%</a:t>
            </a:r>
          </a:p>
          <a:p>
            <a:pPr lvl="1"/>
            <a:r>
              <a:rPr lang="en-US" sz="2000"/>
              <a:t>Vs. standard program w/ 50% cap and 25% reporting threshold</a:t>
            </a:r>
          </a:p>
          <a:p>
            <a:r>
              <a:rPr lang="en-US" sz="2000"/>
              <a:t>‘12 months from governor approval’</a:t>
            </a:r>
          </a:p>
          <a:p>
            <a:pPr lvl="1"/>
            <a:r>
              <a:rPr lang="en-US" sz="2000"/>
              <a:t>Major shift from statutory language</a:t>
            </a:r>
          </a:p>
          <a:p>
            <a:pPr lvl="1"/>
            <a:r>
              <a:rPr lang="en-US" sz="2000"/>
              <a:t>Barrier in the short run; better in the long run?</a:t>
            </a:r>
          </a:p>
          <a:p>
            <a:r>
              <a:rPr lang="en-US" sz="2000"/>
              <a:t>Programs are Pell-only </a:t>
            </a:r>
          </a:p>
          <a:p>
            <a:pPr lvl="1"/>
            <a:r>
              <a:rPr lang="en-US" sz="2000"/>
              <a:t>For TIV</a:t>
            </a:r>
          </a:p>
          <a:p>
            <a:pPr lvl="1"/>
            <a:r>
              <a:rPr lang="en-US" sz="2000"/>
              <a:t>OOG eligibility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6836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E14C6-5875-53CA-90B6-A5C7FC5D9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08C43A-2ACC-DBDB-CC4B-9026EF4D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Break for questions on Statute/Regs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F3F7-7C1E-8694-8165-AD2C6BEE4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Things I missed?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Questions on things I said?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Different interpretations?</a:t>
            </a:r>
          </a:p>
          <a:p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As an FAA, let Value Added Earnings be someone else’s problem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State / Provost / whoever</a:t>
            </a:r>
          </a:p>
          <a:p>
            <a:endParaRPr lang="en-US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3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8E9B6-4EA9-7387-E49F-204C5E5D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77474-F5A0-A558-CB48-CFA7E96B9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Rubber Eats Road: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B562-5C1F-3104-AED9-F1EA75ECE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637" y="4179715"/>
            <a:ext cx="10515600" cy="200064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Some dunkers</a:t>
            </a:r>
          </a:p>
          <a:p>
            <a:pPr lvl="1"/>
            <a:r>
              <a:rPr lang="en-US" dirty="0"/>
              <a:t>Welding, CIS</a:t>
            </a:r>
          </a:p>
          <a:p>
            <a:r>
              <a:rPr lang="en-US" dirty="0"/>
              <a:t>Some Missing?</a:t>
            </a:r>
          </a:p>
          <a:p>
            <a:pPr lvl="1"/>
            <a:r>
              <a:rPr lang="en-US" dirty="0"/>
              <a:t>Electrician, HVAC</a:t>
            </a:r>
          </a:p>
          <a:p>
            <a:r>
              <a:rPr lang="en-US" dirty="0"/>
              <a:t>Some curiosities:</a:t>
            </a:r>
          </a:p>
          <a:p>
            <a:pPr lvl="1"/>
            <a:r>
              <a:rPr lang="en-US" dirty="0"/>
              <a:t>Time: Phlebotomy on one end, Auto on the other</a:t>
            </a:r>
          </a:p>
          <a:p>
            <a:pPr lvl="1"/>
            <a:r>
              <a:rPr lang="en-US" dirty="0"/>
              <a:t>Earnings: Childcare</a:t>
            </a:r>
          </a:p>
          <a:p>
            <a:pPr lvl="1"/>
            <a:r>
              <a:rPr lang="en-US" dirty="0"/>
              <a:t>The dichotomy of health programs in general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DC473-4E81-2415-2D04-097D4DC4C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12" y="1769554"/>
            <a:ext cx="10393225" cy="241016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EB29A2-8A95-7FF0-52C3-1CA6D936A69F}"/>
              </a:ext>
            </a:extLst>
          </p:cNvPr>
          <p:cNvSpPr txBox="1">
            <a:spLocks/>
          </p:cNvSpPr>
          <p:nvPr/>
        </p:nvSpPr>
        <p:spPr>
          <a:xfrm>
            <a:off x="605590" y="1518216"/>
            <a:ext cx="10515600" cy="1676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ED Published List 12/2025:</a:t>
            </a:r>
          </a:p>
        </p:txBody>
      </p:sp>
    </p:spTree>
    <p:extLst>
      <p:ext uri="{BB962C8B-B14F-4D97-AF65-F5344CB8AC3E}">
        <p14:creationId xmlns:p14="http://schemas.microsoft.com/office/powerpoint/2010/main" val="47411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18AB1-D6F9-F6D4-A535-5D90C862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77" y="21831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/>
              <a:t>What’s Next: State &amp; School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3BFA-6C39-A522-ABBE-7891E327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821" y="2139844"/>
            <a:ext cx="3791738" cy="3522569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000" dirty="0"/>
              <a:t>Zero chance any programs are funded 7/1/26</a:t>
            </a:r>
          </a:p>
          <a:p>
            <a:r>
              <a:rPr lang="en-US" sz="2000" dirty="0"/>
              <a:t>HECC</a:t>
            </a:r>
          </a:p>
          <a:p>
            <a:pPr lvl="1"/>
            <a:r>
              <a:rPr lang="en-US" sz="2000" dirty="0"/>
              <a:t>Timeline: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What’s not here</a:t>
            </a:r>
          </a:p>
          <a:p>
            <a:r>
              <a:rPr lang="en-US" dirty="0"/>
              <a:t> Authority given to Governor - what happens when administrations change?</a:t>
            </a:r>
          </a:p>
          <a:p>
            <a:pPr lvl="1"/>
            <a:r>
              <a:rPr lang="en-US" dirty="0"/>
              <a:t>What does that uncertainty mean for schools/students?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86096-A011-4129-768F-716F9B14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380" y="1040223"/>
            <a:ext cx="6406216" cy="49007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49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8AB1-D6F9-F6D4-A535-5D90C862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77" y="21831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/>
              <a:t>What’s Next: State &amp; School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3BFA-6C39-A522-ABBE-7891E327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92" y="2200517"/>
            <a:ext cx="3333712" cy="3522569"/>
          </a:xfrm>
        </p:spPr>
        <p:txBody>
          <a:bodyPr anchor="t">
            <a:normAutofit/>
          </a:bodyPr>
          <a:lstStyle/>
          <a:p>
            <a:r>
              <a:rPr lang="en-US" sz="2000" dirty="0"/>
              <a:t>Pressure around non-credit (aka Clock-hour in TIV terminology)</a:t>
            </a:r>
          </a:p>
          <a:p>
            <a:r>
              <a:rPr lang="en-US" sz="2000" dirty="0"/>
              <a:t>OR skews heavily towards using non-credit for pre-college and personal interest</a:t>
            </a:r>
          </a:p>
          <a:p>
            <a:r>
              <a:rPr lang="en-US" sz="2000" dirty="0"/>
              <a:t>Economics aside, it’s just not clear (to me) the non-credit space as is fits with WFP intent &amp;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A44E5-1764-A559-2843-C8A659CF0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04" y="2139844"/>
            <a:ext cx="8387582" cy="4623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4F960B-017A-E8CB-83AE-33025D3F0186}"/>
              </a:ext>
            </a:extLst>
          </p:cNvPr>
          <p:cNvSpPr txBox="1"/>
          <p:nvPr/>
        </p:nvSpPr>
        <p:spPr>
          <a:xfrm>
            <a:off x="7108371" y="16312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https://www.youtube.com/watch?v=7kwJjNf27wo</a:t>
            </a:r>
          </a:p>
        </p:txBody>
      </p:sp>
    </p:spTree>
    <p:extLst>
      <p:ext uri="{BB962C8B-B14F-4D97-AF65-F5344CB8AC3E}">
        <p14:creationId xmlns:p14="http://schemas.microsoft.com/office/powerpoint/2010/main" val="218140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18AB1-D6F9-F6D4-A535-5D90C862D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77" y="218311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dirty="0"/>
              <a:t>What’s Next: State &amp; School Conversations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33BFA-6C39-A522-ABBE-7891E3275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392" y="2200517"/>
            <a:ext cx="3333712" cy="4232940"/>
          </a:xfrm>
        </p:spPr>
        <p:txBody>
          <a:bodyPr anchor="t">
            <a:normAutofit/>
          </a:bodyPr>
          <a:lstStyle/>
          <a:p>
            <a:r>
              <a:rPr lang="en-US" sz="2000" dirty="0"/>
              <a:t>Generally speaking:</a:t>
            </a:r>
          </a:p>
          <a:p>
            <a:pPr lvl="1"/>
            <a:r>
              <a:rPr lang="en-US" sz="1600" dirty="0"/>
              <a:t>Contact </a:t>
            </a:r>
            <a:r>
              <a:rPr lang="en-US" sz="1600" dirty="0" err="1"/>
              <a:t>Hrs</a:t>
            </a:r>
            <a:r>
              <a:rPr lang="en-US" sz="1600" dirty="0"/>
              <a:t> &gt;= Clock Hours</a:t>
            </a:r>
          </a:p>
          <a:p>
            <a:r>
              <a:rPr lang="en-US" sz="2000" dirty="0"/>
              <a:t>Contact Hours for Oregon non-credit programs:</a:t>
            </a:r>
          </a:p>
          <a:p>
            <a:pPr lvl="1"/>
            <a:r>
              <a:rPr lang="en-US" sz="1600" dirty="0"/>
              <a:t>Mean = 36</a:t>
            </a:r>
          </a:p>
          <a:p>
            <a:pPr lvl="1"/>
            <a:r>
              <a:rPr lang="en-US" sz="1600" dirty="0"/>
              <a:t>Median = 20</a:t>
            </a:r>
          </a:p>
          <a:p>
            <a:r>
              <a:rPr lang="en-US" sz="2000" dirty="0"/>
              <a:t>There may exception but available data suggests OR’s current suite of non-credit programs is generally too short to qualify under WFP and also not workforce-aligned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F960B-017A-E8CB-83AE-33025D3F0186}"/>
              </a:ext>
            </a:extLst>
          </p:cNvPr>
          <p:cNvSpPr txBox="1"/>
          <p:nvPr/>
        </p:nvSpPr>
        <p:spPr>
          <a:xfrm>
            <a:off x="7108371" y="16312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https://www.youtube.com/watch?v=7kwJjNf27wo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D4A43D-9061-951B-0741-32AD7B529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268" y="2200517"/>
            <a:ext cx="8282643" cy="460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8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D5FAF0-FB53-F432-7803-67CEA922C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13F97E-6A6E-9C9F-11A4-F6C2ED982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AE1A0-69CD-938F-93FF-1418C099A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70" y="515783"/>
            <a:ext cx="9851523" cy="794060"/>
          </a:xfrm>
        </p:spPr>
        <p:txBody>
          <a:bodyPr anchor="b">
            <a:normAutofit/>
          </a:bodyPr>
          <a:lstStyle/>
          <a:p>
            <a:r>
              <a:rPr lang="en-US" sz="4000" dirty="0"/>
              <a:t>What’s Next: State &amp; School Conversations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4B96F1-63B8-6439-5656-F141F999B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901F3D-543B-C84A-473B-0FD8A79B8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80ADF7-8B40-6558-6821-5E29F7860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716689"/>
          </a:xfrm>
        </p:spPr>
        <p:txBody>
          <a:bodyPr>
            <a:normAutofit/>
          </a:bodyPr>
          <a:lstStyle/>
          <a:p>
            <a:r>
              <a:rPr lang="en-US" dirty="0"/>
              <a:t>School conversations will vary</a:t>
            </a:r>
          </a:p>
          <a:p>
            <a:pPr lvl="1"/>
            <a:r>
              <a:rPr lang="en-US" dirty="0"/>
              <a:t>The national conversation</a:t>
            </a:r>
          </a:p>
          <a:p>
            <a:pPr lvl="1"/>
            <a:r>
              <a:rPr lang="en-US" dirty="0"/>
              <a:t>The actual economics</a:t>
            </a:r>
          </a:p>
          <a:p>
            <a:pPr lvl="2"/>
            <a:r>
              <a:rPr lang="en-US" dirty="0"/>
              <a:t>The appeal</a:t>
            </a:r>
          </a:p>
          <a:p>
            <a:pPr lvl="2"/>
            <a:r>
              <a:rPr lang="en-US" dirty="0"/>
              <a:t>The bad</a:t>
            </a:r>
          </a:p>
          <a:p>
            <a:r>
              <a:rPr lang="en-US" dirty="0"/>
              <a:t>For credit programs</a:t>
            </a:r>
          </a:p>
          <a:p>
            <a:pPr lvl="1"/>
            <a:r>
              <a:rPr lang="en-US" dirty="0"/>
              <a:t>When does it make sense/not to run as standalone WFP vs. embedded?</a:t>
            </a:r>
          </a:p>
          <a:p>
            <a:pPr lvl="1"/>
            <a:r>
              <a:rPr lang="en-US" dirty="0"/>
              <a:t>Implications of Pell-only</a:t>
            </a:r>
          </a:p>
          <a:p>
            <a:r>
              <a:rPr lang="en-US" dirty="0"/>
              <a:t>For non-credit/clock hour</a:t>
            </a:r>
          </a:p>
          <a:p>
            <a:pPr lvl="1"/>
            <a:r>
              <a:rPr lang="en-US" dirty="0"/>
              <a:t>Admin. Capability to deliver TIV for clock hour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4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5B8EE0-3FDD-04C5-7CA3-936FD756B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A5E8BE-196F-FA7B-50D3-0CD0BC858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Where does this leave us?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B61DF-D089-BCD8-CD39-8E6D4365A28C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Practical Challenge: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What is the functional ceiling on program intensity?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How viable to complete 23.5 / 599 clock hours in X scheduled weeks?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599 hours / 10 weeks = 59.9 hours/wk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599 hours / 12 weeks = 49.9 hours/wk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599 hours / 14 weeks = 42.8 hours/wk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Credit version varies a bit depending on clock/credit conversion but roughly: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23 credits / 12 weeks = 57.5 hours/wk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2"/>
                </a:solidFill>
              </a:rPr>
              <a:t>Bigger question: how viable for 70% of students to complete on time?</a:t>
            </a:r>
          </a:p>
        </p:txBody>
      </p:sp>
    </p:spTree>
    <p:extLst>
      <p:ext uri="{BB962C8B-B14F-4D97-AF65-F5344CB8AC3E}">
        <p14:creationId xmlns:p14="http://schemas.microsoft.com/office/powerpoint/2010/main" val="23093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B8778C-8A47-A2A7-D9AE-DC83DAE3E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697E-6987-8D4F-832B-1814C4D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this leave 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4650E-6524-69D8-9A7D-8704843D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24" y="2380180"/>
            <a:ext cx="5992312" cy="3645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CA57E5-F9F1-7C22-83CF-92C9F1D1C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7805" y="2813184"/>
            <a:ext cx="4158013" cy="3043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FC248-E621-897B-7716-CD7E12F5CB01}"/>
              </a:ext>
            </a:extLst>
          </p:cNvPr>
          <p:cNvSpPr txBox="1"/>
          <p:nvPr/>
        </p:nvSpPr>
        <p:spPr>
          <a:xfrm>
            <a:off x="7931216" y="5856802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from Wikipedia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ED984-B655-D4E0-9823-68F13615FE36}"/>
              </a:ext>
            </a:extLst>
          </p:cNvPr>
          <p:cNvSpPr txBox="1"/>
          <p:nvPr/>
        </p:nvSpPr>
        <p:spPr>
          <a:xfrm>
            <a:off x="838200" y="5963688"/>
            <a:ext cx="7036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https://b-plannow.com/en/the-rogers-curve-a-guide-to-the-diffusion-of-innovation-in-the-marketplace/</a:t>
            </a:r>
          </a:p>
        </p:txBody>
      </p:sp>
    </p:spTree>
    <p:extLst>
      <p:ext uri="{BB962C8B-B14F-4D97-AF65-F5344CB8AC3E}">
        <p14:creationId xmlns:p14="http://schemas.microsoft.com/office/powerpoint/2010/main" val="287282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4201A4-2A50-96AD-7083-0BB8949E6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9DEC2D-8781-1429-C629-D448F1A945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71298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142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1C55F2-C640-B1FA-4A36-4A7A62560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CC5389-CB4A-43B7-9A0E-5447CE0BC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017160F5-4BB5-41FB-B2D8-0AE0A6D7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5AB10530-0B6F-40EF-9B05-F388D1BCB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Color">
            <a:extLst>
              <a:ext uri="{FF2B5EF4-FFF2-40B4-BE49-F238E27FC236}">
                <a16:creationId xmlns:a16="http://schemas.microsoft.com/office/drawing/2014/main" id="{145B2F28-3A18-4BC2-8E92-9AF66F147C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65A26F-1F64-451C-BFA2-F92410951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35C965A-C516-42B1-844F-9472408C9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C44BFB-148D-4919-BEE5-0138A35BCC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D704AD9-4DAA-4F0F-8B02-8B765658A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F9F0EF2-FB12-49A3-B73C-E38141A55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9A9DBF1-1403-4BE8-B87E-0393E9CDE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79BDB7-FA20-4F60-97B1-CF3696395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7D32B5-D9D6-467E-8349-4A1A840FA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F71D9CA-151C-4686-FA82-D2E2157C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44" y="719268"/>
            <a:ext cx="3573794" cy="8591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The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ADCB5-CF26-BD7A-4672-2C435C04D347}"/>
              </a:ext>
            </a:extLst>
          </p:cNvPr>
          <p:cNvSpPr txBox="1"/>
          <p:nvPr/>
        </p:nvSpPr>
        <p:spPr>
          <a:xfrm>
            <a:off x="6943702" y="1778750"/>
            <a:ext cx="4486705" cy="3850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tx2"/>
                </a:solidFill>
              </a:rPr>
              <a:t>Others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Already have program scaffolding for TIV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Economics as deterrent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Skeptical view of marketplace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Steeper view of operational barriers</a:t>
            </a:r>
          </a:p>
          <a:p>
            <a:pPr marL="171450" lvl="1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Esp re: Clock Hour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Wait and see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Contractual barriers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Resourcing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83E9E-1BFC-DC88-9ADD-4D4543D35DEC}"/>
              </a:ext>
            </a:extLst>
          </p:cNvPr>
          <p:cNvSpPr txBox="1"/>
          <p:nvPr/>
        </p:nvSpPr>
        <p:spPr>
          <a:xfrm>
            <a:off x="1536444" y="1751329"/>
            <a:ext cx="478057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Innovators &amp; Early Adopters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Economics as motive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Optimistic view of marketplace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“Mission”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Often ‘going big’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Political lens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Internal Politics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External Politics</a:t>
            </a:r>
            <a:br>
              <a:rPr lang="en-US" dirty="0"/>
            </a:br>
            <a:r>
              <a:rPr lang="en-US" dirty="0"/>
              <a:t>Less concern on operational barriers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Some states more prepared than others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For-profits, as with many things, may prove more adaptable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6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70FAE8-F5C8-7551-48BC-497EE06FA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CE64614-FC51-958D-59A7-AEE8ADD5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7529" b="820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11361B-00EB-A501-B71C-801411187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PCC Snapshot</a:t>
            </a:r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2266BA7D-29C2-0A4C-8A3D-61C2B270A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59920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903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B82142-13FF-BAB9-F334-42497C72C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E30CAD-C79A-E5EE-C74B-81D63DBCF7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055" b="106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AAB180-1A87-AB9D-3089-B11858CA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PCC Snapshot</a:t>
            </a:r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B408AFA0-67B7-8F77-CE6E-4AC1AD7EC3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7478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2274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B32FF-6F29-FE95-1B4C-24C07AB1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C02F8B-479B-ACC8-006B-DAA607B2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5DAA76-3F01-DFCD-D3B5-526C02787B8B}"/>
              </a:ext>
            </a:extLst>
          </p:cNvPr>
          <p:cNvSpPr txBox="1"/>
          <p:nvPr/>
        </p:nvSpPr>
        <p:spPr>
          <a:xfrm>
            <a:off x="6172200" y="804672"/>
            <a:ext cx="5221224" cy="465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is your school planning?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What are you afraid / hopeful your school might be planning without you?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Who on your campus should you be connecting with?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Actual answer will vary by school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State liaison, workforce ppl, academic ppl, your own leadership</a:t>
            </a:r>
          </a:p>
          <a:p>
            <a:pPr marL="57150"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How are folks preparing to deal with the ‘what if’ questions?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Open floor</a:t>
            </a:r>
          </a:p>
        </p:txBody>
      </p:sp>
    </p:spTree>
    <p:extLst>
      <p:ext uri="{BB962C8B-B14F-4D97-AF65-F5344CB8AC3E}">
        <p14:creationId xmlns:p14="http://schemas.microsoft.com/office/powerpoint/2010/main" val="59924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97E67-A15B-A765-411C-410BAED56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did we get here: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BB17F-52FB-0240-2098-D3BE72210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Existing law for ‘Short Term Programs’ : DL only</a:t>
            </a:r>
          </a:p>
          <a:p>
            <a:r>
              <a:rPr lang="en-US" sz="2000"/>
              <a:t>A decade of Congressional bottleneck</a:t>
            </a:r>
          </a:p>
          <a:p>
            <a:pPr lvl="1"/>
            <a:r>
              <a:rPr lang="en-US" sz="2000"/>
              <a:t>Institutional and Program Quality Concerns</a:t>
            </a:r>
          </a:p>
          <a:p>
            <a:pPr lvl="2"/>
            <a:r>
              <a:rPr lang="en-US" dirty="0"/>
              <a:t>Online Programs</a:t>
            </a:r>
          </a:p>
          <a:p>
            <a:pPr lvl="2"/>
            <a:r>
              <a:rPr lang="en-US" dirty="0"/>
              <a:t>For-profit</a:t>
            </a:r>
          </a:p>
          <a:p>
            <a:pPr lvl="1"/>
            <a:r>
              <a:rPr lang="en-US" sz="2000"/>
              <a:t>Pay For</a:t>
            </a:r>
          </a:p>
          <a:p>
            <a:r>
              <a:rPr lang="en-US" sz="2000"/>
              <a:t>Coding Boot Camps</a:t>
            </a:r>
          </a:p>
          <a:p>
            <a:r>
              <a:rPr lang="en-US" sz="2000"/>
              <a:t>A decade of Congressional intent </a:t>
            </a:r>
          </a:p>
        </p:txBody>
      </p:sp>
    </p:spTree>
    <p:extLst>
      <p:ext uri="{BB962C8B-B14F-4D97-AF65-F5344CB8AC3E}">
        <p14:creationId xmlns:p14="http://schemas.microsoft.com/office/powerpoint/2010/main" val="234653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6E7CC-09F8-3E62-BC48-2AED83C4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How Did We Get Here: OB3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6B7CF-13FE-0458-F71A-21FF37B1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Shift from Short-Term Pell to “Workforce Pell”</a:t>
            </a:r>
          </a:p>
          <a:p>
            <a:pPr lvl="1"/>
            <a:r>
              <a:rPr lang="en-US" sz="2000" dirty="0"/>
              <a:t>Does not appear to merge WFP to Short-term programs</a:t>
            </a:r>
          </a:p>
          <a:p>
            <a:pPr lvl="1"/>
            <a:r>
              <a:rPr lang="en-US" sz="2000" dirty="0"/>
              <a:t>Creates a second distinct program eligibility type</a:t>
            </a:r>
          </a:p>
          <a:p>
            <a:r>
              <a:rPr lang="en-US" sz="2000" dirty="0"/>
              <a:t>The problem with people still saying “Short-Term Pell”</a:t>
            </a:r>
          </a:p>
          <a:p>
            <a:r>
              <a:rPr lang="en-US" sz="2000" dirty="0"/>
              <a:t>Many points of consistency with prior legislative bills</a:t>
            </a:r>
          </a:p>
          <a:p>
            <a:pPr lvl="1"/>
            <a:r>
              <a:rPr lang="en-US" sz="2000" dirty="0"/>
              <a:t>Completion/placement, time/credit framework</a:t>
            </a:r>
          </a:p>
          <a:p>
            <a:r>
              <a:rPr lang="en-US" sz="2000" dirty="0"/>
              <a:t>Some new details / twists</a:t>
            </a:r>
          </a:p>
          <a:p>
            <a:pPr lvl="1"/>
            <a:r>
              <a:rPr lang="en-US" sz="2000" dirty="0"/>
              <a:t>Name (again), economic metrics, increased role for state</a:t>
            </a:r>
          </a:p>
          <a:p>
            <a:r>
              <a:rPr lang="en-US" sz="2000" dirty="0"/>
              <a:t>All accredited institutions can potentially participate</a:t>
            </a:r>
          </a:p>
          <a:p>
            <a:pPr lvl="1"/>
            <a:r>
              <a:rPr lang="en-US" sz="1600" dirty="0"/>
              <a:t>Online programs yes</a:t>
            </a:r>
          </a:p>
          <a:p>
            <a:pPr lvl="1"/>
            <a:r>
              <a:rPr lang="en-US" sz="1600" dirty="0"/>
              <a:t>Correspondence coursework no</a:t>
            </a:r>
          </a:p>
          <a:p>
            <a:pPr lvl="1"/>
            <a:r>
              <a:rPr lang="en-US" sz="1600" dirty="0"/>
              <a:t>Study abroad no</a:t>
            </a:r>
          </a:p>
          <a:p>
            <a:pPr lvl="1"/>
            <a:r>
              <a:rPr lang="en-US" sz="1600" dirty="0"/>
              <a:t>Remedial English no</a:t>
            </a:r>
          </a:p>
        </p:txBody>
      </p:sp>
    </p:spTree>
    <p:extLst>
      <p:ext uri="{BB962C8B-B14F-4D97-AF65-F5344CB8AC3E}">
        <p14:creationId xmlns:p14="http://schemas.microsoft.com/office/powerpoint/2010/main" val="2104751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D84B3-46AD-5983-AC97-587712CC0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026D8-5A75-25D4-E596-4CE04152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the Law Actually Say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53FD0-8EA0-DA18-F23D-00A977EB7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Sec. 83002: </a:t>
            </a:r>
            <a:r>
              <a:rPr lang="en-US" dirty="0">
                <a:hlinkClick r:id="rId2"/>
              </a:rPr>
              <a:t>https://www.congress.gov/bill/119th-congress/house-bill/1/text</a:t>
            </a:r>
            <a:endParaRPr lang="en-US" dirty="0"/>
          </a:p>
          <a:p>
            <a:r>
              <a:rPr lang="en-US" dirty="0"/>
              <a:t>Effective Date: July 1, 2026 (technically)</a:t>
            </a:r>
          </a:p>
          <a:p>
            <a:r>
              <a:rPr lang="en-US" dirty="0"/>
              <a:t>Student Eligibility</a:t>
            </a:r>
          </a:p>
          <a:p>
            <a:pPr lvl="1"/>
            <a:r>
              <a:rPr lang="en-US" dirty="0"/>
              <a:t>Enrolled in an eligible WFP program</a:t>
            </a:r>
          </a:p>
          <a:p>
            <a:pPr lvl="1"/>
            <a:r>
              <a:rPr lang="en-US" dirty="0"/>
              <a:t>May have a bachelors</a:t>
            </a:r>
          </a:p>
          <a:p>
            <a:pPr lvl="1"/>
            <a:r>
              <a:rPr lang="en-US" dirty="0"/>
              <a:t>May not be enrolled in or have a graduate credential*</a:t>
            </a:r>
          </a:p>
          <a:p>
            <a:pPr lvl="1"/>
            <a:r>
              <a:rPr lang="en-US" dirty="0"/>
              <a:t>Students may receive less than minimum Pell due to proration</a:t>
            </a:r>
          </a:p>
          <a:p>
            <a:r>
              <a:rPr lang="en-US" dirty="0"/>
              <a:t>No simultaneous double dip</a:t>
            </a:r>
          </a:p>
          <a:p>
            <a:r>
              <a:rPr lang="en-US" dirty="0"/>
              <a:t>WFP Pell counts towards 600% LEU</a:t>
            </a:r>
          </a:p>
        </p:txBody>
      </p:sp>
    </p:spTree>
    <p:extLst>
      <p:ext uri="{BB962C8B-B14F-4D97-AF65-F5344CB8AC3E}">
        <p14:creationId xmlns:p14="http://schemas.microsoft.com/office/powerpoint/2010/main" val="345270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D7979-8525-BD69-926C-8CB4EFE3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AE3CD-0C62-1EFC-FE88-3AF16A75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the Law Actually Say: Programs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77DE7-F7DB-D947-638F-F3CA48F0A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At least 150 clock hours (or credit equivalent)</a:t>
            </a:r>
          </a:p>
          <a:p>
            <a:r>
              <a:rPr lang="en-US" dirty="0"/>
              <a:t>Less than 600 clock hours (or credit equivalent)</a:t>
            </a:r>
          </a:p>
          <a:p>
            <a:r>
              <a:rPr lang="en-US" dirty="0"/>
              <a:t>“Minimum of 8 but </a:t>
            </a:r>
            <a:r>
              <a:rPr lang="en-US" u="sng" dirty="0"/>
              <a:t>less than 15</a:t>
            </a:r>
            <a:r>
              <a:rPr lang="en-US" dirty="0"/>
              <a:t> weeks”</a:t>
            </a:r>
          </a:p>
          <a:p>
            <a:r>
              <a:rPr lang="en-US" dirty="0"/>
              <a:t>“High-skill High-Wage”</a:t>
            </a:r>
          </a:p>
          <a:p>
            <a:r>
              <a:rPr lang="en-US" dirty="0"/>
              <a:t>Leads to either:</a:t>
            </a:r>
          </a:p>
          <a:p>
            <a:pPr lvl="1"/>
            <a:r>
              <a:rPr lang="en-US" dirty="0"/>
              <a:t>Terminal credential in employment field</a:t>
            </a:r>
          </a:p>
          <a:p>
            <a:pPr lvl="1"/>
            <a:r>
              <a:rPr lang="en-US" dirty="0"/>
              <a:t>“Stackable and portable”</a:t>
            </a:r>
          </a:p>
          <a:p>
            <a:r>
              <a:rPr lang="en-US" dirty="0"/>
              <a:t>70% Completion rate</a:t>
            </a:r>
          </a:p>
          <a:p>
            <a:r>
              <a:rPr lang="en-US" dirty="0"/>
              <a:t>70% Job placement rate, 180 days out</a:t>
            </a:r>
          </a:p>
        </p:txBody>
      </p:sp>
    </p:spTree>
    <p:extLst>
      <p:ext uri="{BB962C8B-B14F-4D97-AF65-F5344CB8AC3E}">
        <p14:creationId xmlns:p14="http://schemas.microsoft.com/office/powerpoint/2010/main" val="362777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78DD35-D24C-753F-694A-F227D0205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9202A2-F78D-9D20-473A-696DA066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Does the Law Actually Say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DC587-B784-5564-D0FF-E4CB58E1C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Verbatim: “the program has been offered by the eligible institution for not less than 1 year prior to the date on which the Secretary makes a determination under this clause”</a:t>
            </a:r>
          </a:p>
          <a:p>
            <a:pPr lvl="1"/>
            <a:r>
              <a:rPr lang="en-US" dirty="0"/>
              <a:t>We’ll return to this</a:t>
            </a:r>
          </a:p>
          <a:p>
            <a:r>
              <a:rPr lang="en-US" dirty="0"/>
              <a:t>Economic requirements:</a:t>
            </a:r>
          </a:p>
          <a:p>
            <a:pPr lvl="1"/>
            <a:r>
              <a:rPr lang="en-US" dirty="0"/>
              <a:t>Tuition &amp; Fees &lt; “Value-added earnings”</a:t>
            </a:r>
          </a:p>
          <a:p>
            <a:pPr lvl="1"/>
            <a:r>
              <a:rPr lang="en-US" dirty="0"/>
              <a:t>Calculation of what VAE means</a:t>
            </a:r>
          </a:p>
          <a:p>
            <a:pPr lvl="2"/>
            <a:r>
              <a:rPr lang="en-US" dirty="0"/>
              <a:t>Salary Modified by Location</a:t>
            </a:r>
          </a:p>
          <a:p>
            <a:pPr lvl="2"/>
            <a:r>
              <a:rPr lang="en-US" dirty="0"/>
              <a:t>Modified Earnings &gt; 150% of poverty rate ($21.9k)</a:t>
            </a:r>
          </a:p>
          <a:p>
            <a:pPr lvl="2"/>
            <a:r>
              <a:rPr lang="en-US" dirty="0"/>
              <a:t>If T&amp;F is $10k, then salary must &gt; $31.9k to pass</a:t>
            </a:r>
          </a:p>
        </p:txBody>
      </p:sp>
    </p:spTree>
    <p:extLst>
      <p:ext uri="{BB962C8B-B14F-4D97-AF65-F5344CB8AC3E}">
        <p14:creationId xmlns:p14="http://schemas.microsoft.com/office/powerpoint/2010/main" val="351424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7013E6-FD5A-1F94-700B-0FF72CDD8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A73C0-910A-6B46-A6B0-07844915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 dirty="0"/>
              <a:t>Negotiated Rulemaking: What is it?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58FD9-6B66-3A99-432F-3DD93E5B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 lnSpcReduction="10000"/>
          </a:bodyPr>
          <a:lstStyle/>
          <a:p>
            <a:r>
              <a:rPr lang="en-US" sz="2000" dirty="0"/>
              <a:t>It’s it</a:t>
            </a:r>
          </a:p>
          <a:p>
            <a:pPr lvl="1"/>
            <a:r>
              <a:rPr lang="en-US" sz="2000" dirty="0"/>
              <a:t>OPE &amp; FSA</a:t>
            </a:r>
          </a:p>
          <a:p>
            <a:r>
              <a:rPr lang="en-US" sz="2000" dirty="0"/>
              <a:t>Stages</a:t>
            </a:r>
          </a:p>
          <a:p>
            <a:pPr lvl="1"/>
            <a:r>
              <a:rPr lang="en-US" sz="2000" dirty="0"/>
              <a:t>Declaration of intent (fall 2025)</a:t>
            </a:r>
          </a:p>
          <a:p>
            <a:pPr lvl="1"/>
            <a:r>
              <a:rPr lang="en-US" sz="2000" dirty="0"/>
              <a:t>Initial Public Comment period</a:t>
            </a:r>
          </a:p>
          <a:p>
            <a:pPr lvl="1"/>
            <a:r>
              <a:rPr lang="en-US" sz="2000" dirty="0"/>
              <a:t>In-person Discussion (Dec 2025)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Draft rules (soon?)</a:t>
            </a:r>
          </a:p>
          <a:p>
            <a:pPr lvl="2"/>
            <a:r>
              <a:rPr lang="en-US" dirty="0"/>
              <a:t>Public comment period – expected to be 30 days</a:t>
            </a:r>
          </a:p>
          <a:p>
            <a:pPr lvl="2"/>
            <a:r>
              <a:rPr lang="en-US" dirty="0"/>
              <a:t>ED required to respond to all comments</a:t>
            </a:r>
          </a:p>
          <a:p>
            <a:pPr lvl="1"/>
            <a:r>
              <a:rPr lang="en-US" sz="2000" dirty="0"/>
              <a:t>Final rules </a:t>
            </a:r>
          </a:p>
          <a:p>
            <a:pPr lvl="2"/>
            <a:r>
              <a:rPr lang="en-US" dirty="0"/>
              <a:t>Normally by Nov 1 to comply with federal calendar</a:t>
            </a:r>
          </a:p>
          <a:p>
            <a:pPr lvl="2"/>
            <a:r>
              <a:rPr lang="en-US" dirty="0"/>
              <a:t>In this case likely before July 1</a:t>
            </a:r>
          </a:p>
          <a:p>
            <a:r>
              <a:rPr lang="en-US" sz="2000" dirty="0"/>
              <a:t>Downstream Timeline?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28A8A2D-A971-E58A-8A33-4936D663783B}"/>
              </a:ext>
            </a:extLst>
          </p:cNvPr>
          <p:cNvSpPr/>
          <p:nvPr/>
        </p:nvSpPr>
        <p:spPr>
          <a:xfrm>
            <a:off x="4811478" y="27754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0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1D3E44-37FB-E018-2BCC-C8E09F4F5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79887-A34F-BB73-294C-F31AEB3D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Negotiated Rulemaking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A16EA-3A72-E405-6FAA-D75F30FCB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sz="1700"/>
              <a:t>Alignment of Labor and ED</a:t>
            </a:r>
          </a:p>
          <a:p>
            <a:pPr lvl="1"/>
            <a:r>
              <a:rPr lang="en-US" sz="1700"/>
              <a:t>WIOA: Workforce Innovation &amp; Opportunity Act (2014)</a:t>
            </a:r>
          </a:p>
          <a:p>
            <a:pPr lvl="1"/>
            <a:r>
              <a:rPr lang="en-US" sz="1700"/>
              <a:t>https://www.ed.gov/about/news/press-release/us-department-of-education-and-us-department-of-labor-take-next-steps-implement-postsecondary-education-partnership</a:t>
            </a:r>
          </a:p>
          <a:p>
            <a:r>
              <a:rPr lang="en-US" sz="1700"/>
              <a:t>Requires ED Approval</a:t>
            </a:r>
          </a:p>
          <a:p>
            <a:pPr lvl="1"/>
            <a:r>
              <a:rPr lang="en-US" sz="1700"/>
              <a:t>No self-certification</a:t>
            </a:r>
          </a:p>
          <a:p>
            <a:r>
              <a:rPr lang="en-US" sz="1700"/>
              <a:t>Can mix WFP &amp; PEP</a:t>
            </a:r>
          </a:p>
          <a:p>
            <a:pPr lvl="1"/>
            <a:r>
              <a:rPr lang="en-US" sz="1700"/>
              <a:t>Must meet requirements / certification of both, however</a:t>
            </a:r>
          </a:p>
          <a:p>
            <a:r>
              <a:rPr lang="en-US" sz="1700"/>
              <a:t>As in the law, no double-dip</a:t>
            </a:r>
          </a:p>
          <a:p>
            <a:pPr lvl="1"/>
            <a:r>
              <a:rPr lang="en-US" sz="1700"/>
              <a:t>Student must ‘choose’</a:t>
            </a:r>
          </a:p>
          <a:p>
            <a:r>
              <a:rPr lang="en-US" sz="1700"/>
              <a:t>Subject to SAP &amp; R2T4 (not surprisingly?)</a:t>
            </a:r>
          </a:p>
          <a:p>
            <a:endParaRPr lang="en-US" sz="1700"/>
          </a:p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133742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1434</Words>
  <Application>Microsoft Office PowerPoint</Application>
  <PresentationFormat>Widescreen</PresentationFormat>
  <Paragraphs>233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 Theme</vt:lpstr>
      <vt:lpstr>Workforce Pell</vt:lpstr>
      <vt:lpstr>Outline</vt:lpstr>
      <vt:lpstr>How did we get here: History</vt:lpstr>
      <vt:lpstr>How Did We Get Here: OB3</vt:lpstr>
      <vt:lpstr>What Does the Law Actually Say</vt:lpstr>
      <vt:lpstr>What Does the Law Actually Say: Programs</vt:lpstr>
      <vt:lpstr>What Does the Law Actually Say</vt:lpstr>
      <vt:lpstr>Negotiated Rulemaking: What is it?</vt:lpstr>
      <vt:lpstr>Negotiated Rulemaking</vt:lpstr>
      <vt:lpstr>Negotiated Rulemaking</vt:lpstr>
      <vt:lpstr>Negotiated Rulemaking</vt:lpstr>
      <vt:lpstr>Break for questions on Statute/Regs</vt:lpstr>
      <vt:lpstr>Where the Rubber Eats Road: Programs</vt:lpstr>
      <vt:lpstr>What’s Next: State &amp; School Conversations</vt:lpstr>
      <vt:lpstr>What’s Next: State &amp; School Conversations</vt:lpstr>
      <vt:lpstr>What’s Next: State &amp; School Conversations</vt:lpstr>
      <vt:lpstr>What’s Next: State &amp; School Conversations</vt:lpstr>
      <vt:lpstr>Where does this leave us?</vt:lpstr>
      <vt:lpstr>Where does this leave us?</vt:lpstr>
      <vt:lpstr>The Market</vt:lpstr>
      <vt:lpstr>PCC Snapshot</vt:lpstr>
      <vt:lpstr>PCC Snapshot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 G</dc:creator>
  <cp:lastModifiedBy>Peter Goss</cp:lastModifiedBy>
  <cp:revision>18</cp:revision>
  <dcterms:created xsi:type="dcterms:W3CDTF">2026-01-08T19:17:59Z</dcterms:created>
  <dcterms:modified xsi:type="dcterms:W3CDTF">2026-01-30T00:53:49Z</dcterms:modified>
</cp:coreProperties>
</file>