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56" r:id="rId2"/>
    <p:sldId id="259" r:id="rId3"/>
    <p:sldId id="258" r:id="rId4"/>
    <p:sldId id="260" r:id="rId5"/>
    <p:sldId id="264" r:id="rId6"/>
    <p:sldId id="266" r:id="rId7"/>
    <p:sldId id="261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31" autoAdjust="0"/>
    <p:restoredTop sz="94660"/>
  </p:normalViewPr>
  <p:slideViewPr>
    <p:cSldViewPr snapToGrid="0">
      <p:cViewPr varScale="1">
        <p:scale>
          <a:sx n="75" d="100"/>
          <a:sy n="75" d="100"/>
        </p:scale>
        <p:origin x="13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E80C50CD-E178-4744-9B35-B2F624D6C5E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148CC95F-0247-41B6-91CF-DC97C76A70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1223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4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673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40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4215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989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472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548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038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636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996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40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d.gov/laws-and-policy/higher-education-laws-and-policy/higher-education-policy/negotiated-rulemaking-for-higher-education-2025-2026" TargetMode="External"/><Relationship Id="rId3" Type="http://schemas.openxmlformats.org/officeDocument/2006/relationships/hyperlink" Target="https://fsatraining.ed.gov/" TargetMode="External"/><Relationship Id="rId7" Type="http://schemas.openxmlformats.org/officeDocument/2006/relationships/hyperlink" Target="https://www.nasfaa.org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sapartners.ed.gov/knowledge-center/fsa-handbook" TargetMode="External"/><Relationship Id="rId5" Type="http://schemas.openxmlformats.org/officeDocument/2006/relationships/hyperlink" Target="https://fsapartners.ed.gov/knowledge-center/library/resource-type/Electronic%20Announcements" TargetMode="External"/><Relationship Id="rId4" Type="http://schemas.openxmlformats.org/officeDocument/2006/relationships/hyperlink" Target="https://fsapartners.ed.gov/knowledge-center/library/resource-type/Dear%20Colleague%20Lette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4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25FD27FE-3CC7-C7A6-223A-4792C41115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3594839"/>
          </a:xfrm>
        </p:spPr>
        <p:txBody>
          <a:bodyPr/>
          <a:lstStyle/>
          <a:p>
            <a:r>
              <a:rPr lang="en-US" dirty="0"/>
              <a:t>Resources and Tips for Those New in Financial Aid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30E116B3-BD05-E964-0988-9329EB924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1872" y="4353792"/>
            <a:ext cx="9418320" cy="1465118"/>
          </a:xfrm>
        </p:spPr>
        <p:txBody>
          <a:bodyPr/>
          <a:lstStyle/>
          <a:p>
            <a:pPr algn="ctr"/>
            <a:r>
              <a:rPr lang="en-US" dirty="0"/>
              <a:t>Essential Resources and Strategies for Career Success</a:t>
            </a:r>
          </a:p>
          <a:p>
            <a:pPr algn="ctr"/>
            <a:r>
              <a:rPr lang="en-US" dirty="0"/>
              <a:t>Leslie Lloyd, Associate Director</a:t>
            </a:r>
          </a:p>
          <a:p>
            <a:pPr algn="ctr"/>
            <a:r>
              <a:rPr lang="en-US" dirty="0"/>
              <a:t>Linn-Benton Community College</a:t>
            </a:r>
          </a:p>
        </p:txBody>
      </p:sp>
    </p:spTree>
    <p:extLst>
      <p:ext uri="{BB962C8B-B14F-4D97-AF65-F5344CB8AC3E}">
        <p14:creationId xmlns:p14="http://schemas.microsoft.com/office/powerpoint/2010/main" val="799474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D02AF7-50A4-BE9F-FBAC-DC04C0226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a tree and a wave&#10;&#10;AI-generated content may be incorrect.">
            <a:extLst>
              <a:ext uri="{FF2B5EF4-FFF2-40B4-BE49-F238E27FC236}">
                <a16:creationId xmlns:a16="http://schemas.microsoft.com/office/drawing/2014/main" id="{FED181BC-C07A-B99F-D72B-6CF6B06BA4D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22"/>
          <a:stretch>
            <a:fillRect/>
          </a:stretch>
        </p:blipFill>
        <p:spPr>
          <a:xfrm>
            <a:off x="20" y="-2"/>
            <a:ext cx="1219198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D0C3B4-35AD-66FF-C7E4-D15319FA3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Resources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A5127-AF7B-A4A0-F448-1A8B02448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FSA Training Center: </a:t>
            </a:r>
            <a:r>
              <a:rPr lang="en-US" u="sng" dirty="0">
                <a:solidFill>
                  <a:srgbClr val="00B0F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https://fsatraining.ed.gov/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/>
              <a:t>Dear College Letters: </a:t>
            </a:r>
            <a:r>
              <a:rPr lang="en-US" u="sng" dirty="0">
                <a:solidFill>
                  <a:srgbClr val="00B0F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https://fsapartners.ed.gov/knowledge-center/library/resource-type/Dear%20Colleague%20Letter</a:t>
            </a:r>
            <a:r>
              <a:rPr lang="en-US" u="sng" dirty="0">
                <a:solidFill>
                  <a:srgbClr val="00B0F0"/>
                </a:solidFill>
              </a:rPr>
              <a:t>s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/>
              <a:t>Electronic Announcements: </a:t>
            </a:r>
            <a:r>
              <a:rPr lang="en-US" u="sng" dirty="0">
                <a:solidFill>
                  <a:srgbClr val="00B0F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https://fsapartners.ed.gov/knowledge-center/library/resource-type/Electronic%20Announcements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/>
              <a:t>FSA Handbook: </a:t>
            </a:r>
            <a:r>
              <a:rPr lang="en-US" u="sng" dirty="0">
                <a:solidFill>
                  <a:srgbClr val="00B0F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https://fsapartners.ed.gov/knowledge-center/fsa-handbook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/>
              <a:t>NASFAA Ask Regs: </a:t>
            </a:r>
            <a:r>
              <a:rPr lang="en-US" u="sng" dirty="0">
                <a:solidFill>
                  <a:srgbClr val="00B0F0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https://www.nasfaa.org/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/>
              <a:t>Negotiated Rulemaking for Higher Education 2025: </a:t>
            </a:r>
            <a:r>
              <a:rPr lang="en-US" u="sng" dirty="0">
                <a:solidFill>
                  <a:srgbClr val="00B0F0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https://www.ed.gov/laws-and-policy/higher-education-laws-and-policy/higher-education-policy/negotiated-rulemaking-for-higher-education-2025-2026</a:t>
            </a:r>
            <a:endParaRPr lang="en-US" u="sng" dirty="0">
              <a:solidFill>
                <a:srgbClr val="00B0F0"/>
              </a:solidFill>
            </a:endParaRPr>
          </a:p>
          <a:p>
            <a:r>
              <a:rPr lang="pt-BR" dirty="0"/>
              <a:t>Program Integrity Q &amp; As </a:t>
            </a:r>
            <a:r>
              <a:rPr lang="pt-BR" u="sng" dirty="0">
                <a:solidFill>
                  <a:srgbClr val="00B0F0"/>
                </a:solidFill>
              </a:rPr>
              <a:t>https://www.ed.gov/laws-and-policy/higher-education-laws-and-policy/program-integrity-information-questions-and-answers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5772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A21798-D0CE-92CA-F41F-C67C21EFE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a tree and a wave&#10;&#10;AI-generated content may be incorrect.">
            <a:extLst>
              <a:ext uri="{FF2B5EF4-FFF2-40B4-BE49-F238E27FC236}">
                <a16:creationId xmlns:a16="http://schemas.microsoft.com/office/drawing/2014/main" id="{B37A700E-E769-6091-4C31-77B968CDEF0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22"/>
          <a:stretch>
            <a:fillRect/>
          </a:stretch>
        </p:blipFill>
        <p:spPr>
          <a:xfrm>
            <a:off x="20" y="-2"/>
            <a:ext cx="12191980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CA45E8E7-FC07-3920-C9A4-317909C81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2269998"/>
          </a:xfrm>
        </p:spPr>
        <p:txBody>
          <a:bodyPr/>
          <a:lstStyle/>
          <a:p>
            <a:r>
              <a:rPr lang="en-US" b="1" dirty="0"/>
              <a:t>Welcome &amp; Introductions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DD29A7-91A9-5537-D6F6-367768BC7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1872" y="3028950"/>
            <a:ext cx="9418320" cy="3463290"/>
          </a:xfrm>
        </p:spPr>
        <p:txBody>
          <a:bodyPr>
            <a:normAutofit fontScale="92500"/>
          </a:bodyPr>
          <a:lstStyle/>
          <a:p>
            <a:r>
              <a:rPr lang="en-US" dirty="0"/>
              <a:t>GOAL of this session</a:t>
            </a:r>
          </a:p>
          <a:p>
            <a:r>
              <a:rPr lang="en-US" dirty="0"/>
              <a:t>Demystifying the complex landscape of financial aid for newcomers.</a:t>
            </a:r>
          </a:p>
          <a:p>
            <a:endParaRPr lang="en-US" dirty="0"/>
          </a:p>
          <a:p>
            <a:r>
              <a:rPr lang="en-US" dirty="0"/>
              <a:t>Icebreaker!</a:t>
            </a:r>
          </a:p>
          <a:p>
            <a:r>
              <a:rPr lang="en-US" dirty="0"/>
              <a:t>	- How long have you been in financial aid?</a:t>
            </a:r>
          </a:p>
          <a:p>
            <a:r>
              <a:rPr lang="en-US" dirty="0"/>
              <a:t>	- Which institution do you represent?</a:t>
            </a:r>
          </a:p>
          <a:p>
            <a:r>
              <a:rPr lang="en-US" dirty="0"/>
              <a:t>	- What was your professional background before joining this field?</a:t>
            </a:r>
          </a:p>
        </p:txBody>
      </p:sp>
    </p:spTree>
    <p:extLst>
      <p:ext uri="{BB962C8B-B14F-4D97-AF65-F5344CB8AC3E}">
        <p14:creationId xmlns:p14="http://schemas.microsoft.com/office/powerpoint/2010/main" val="33247373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D02AF7-50A4-BE9F-FBAC-DC04C0226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a tree and a wave&#10;&#10;AI-generated content may be incorrect.">
            <a:extLst>
              <a:ext uri="{FF2B5EF4-FFF2-40B4-BE49-F238E27FC236}">
                <a16:creationId xmlns:a16="http://schemas.microsoft.com/office/drawing/2014/main" id="{FED181BC-C07A-B99F-D72B-6CF6B06BA4D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22"/>
          <a:stretch>
            <a:fillRect/>
          </a:stretch>
        </p:blipFill>
        <p:spPr>
          <a:xfrm>
            <a:off x="20" y="-2"/>
            <a:ext cx="1219198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D0C3B4-35AD-66FF-C7E4-D15319FA3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Your Foundational Toolkit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A5127-AF7B-A4A0-F448-1A8B02448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FSA Training Center:</a:t>
            </a:r>
            <a:r>
              <a:rPr lang="en-US" dirty="0"/>
              <a:t> Your primary hub for official learning modules.</a:t>
            </a:r>
          </a:p>
          <a:p>
            <a:pPr marL="0" indent="0">
              <a:buNone/>
            </a:pPr>
            <a:r>
              <a:rPr lang="en-US" b="1" dirty="0"/>
              <a:t>FSA Handbook:</a:t>
            </a:r>
            <a:r>
              <a:rPr lang="en-US" dirty="0"/>
              <a:t> The "Bible" of financial aid regulations.</a:t>
            </a:r>
          </a:p>
          <a:p>
            <a:pPr marL="0" indent="0">
              <a:buNone/>
            </a:pPr>
            <a:r>
              <a:rPr lang="en-US" b="1" dirty="0"/>
              <a:t>Staying Updated</a:t>
            </a:r>
            <a:endParaRPr lang="en-US" dirty="0"/>
          </a:p>
          <a:p>
            <a:pPr lvl="1"/>
            <a:r>
              <a:rPr lang="en-US" dirty="0"/>
              <a:t>Dear Colleague Letters (DCL)</a:t>
            </a:r>
          </a:p>
          <a:p>
            <a:pPr lvl="1"/>
            <a:r>
              <a:rPr lang="en-US" dirty="0"/>
              <a:t>Electronic Announcements</a:t>
            </a:r>
          </a:p>
          <a:p>
            <a:pPr marL="0" indent="0">
              <a:buNone/>
            </a:pPr>
            <a:r>
              <a:rPr lang="en-US" b="1" dirty="0"/>
              <a:t>NASFAA Ask Regs:</a:t>
            </a:r>
            <a:r>
              <a:rPr lang="en-US" dirty="0"/>
              <a:t> An essential peer-driven resource for clarifying complex rules.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9167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D02AF7-50A4-BE9F-FBAC-DC04C0226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a tree and a wave&#10;&#10;AI-generated content may be incorrect.">
            <a:extLst>
              <a:ext uri="{FF2B5EF4-FFF2-40B4-BE49-F238E27FC236}">
                <a16:creationId xmlns:a16="http://schemas.microsoft.com/office/drawing/2014/main" id="{FED181BC-C07A-B99F-D72B-6CF6B06BA4D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22"/>
          <a:stretch>
            <a:fillRect/>
          </a:stretch>
        </p:blipFill>
        <p:spPr>
          <a:xfrm>
            <a:off x="20" y="-2"/>
            <a:ext cx="1219198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D0C3B4-35AD-66FF-C7E4-D15319FA3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Rules are Made: The "Neg Reg" Process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A5127-AF7B-A4A0-F448-1A8B02448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Negotiated Rulemaking (Neg Reg) is how the U.S. Department of Education (ED) proposes changes.</a:t>
            </a:r>
          </a:p>
          <a:p>
            <a:pPr marL="0" indent="0">
              <a:buNone/>
            </a:pPr>
            <a:r>
              <a:rPr lang="en-US" b="1" dirty="0"/>
              <a:t>The Workflow</a:t>
            </a:r>
            <a:endParaRPr lang="en-US" dirty="0"/>
          </a:p>
          <a:p>
            <a:pPr lvl="1"/>
            <a:r>
              <a:rPr lang="en-US" b="1" dirty="0"/>
              <a:t>Feedback Period:</a:t>
            </a:r>
            <a:r>
              <a:rPr lang="en-US" dirty="0"/>
              <a:t> The community submits comments on proposed rules.</a:t>
            </a:r>
          </a:p>
          <a:p>
            <a:pPr lvl="1"/>
            <a:r>
              <a:rPr lang="en-US" b="1" dirty="0"/>
              <a:t>NPRM:</a:t>
            </a:r>
            <a:r>
              <a:rPr lang="en-US" dirty="0"/>
              <a:t> The Department publishes a </a:t>
            </a:r>
            <a:r>
              <a:rPr lang="en-US" b="1" dirty="0"/>
              <a:t>Notice of Proposed Rulemaking</a:t>
            </a:r>
            <a:r>
              <a:rPr lang="en-US" dirty="0"/>
              <a:t> in the Federal Register.</a:t>
            </a:r>
          </a:p>
          <a:p>
            <a:pPr lvl="1"/>
            <a:r>
              <a:rPr lang="en-US" b="1" dirty="0"/>
              <a:t>Final Rule:</a:t>
            </a:r>
            <a:r>
              <a:rPr lang="en-US" dirty="0"/>
              <a:t> After reviewing comments, the ED issues the final regulation.</a:t>
            </a:r>
          </a:p>
          <a:p>
            <a:pPr marL="0" indent="0">
              <a:buNone/>
            </a:pPr>
            <a:r>
              <a:rPr lang="en-US" b="1" dirty="0"/>
              <a:t>Pro Tip!</a:t>
            </a:r>
            <a:r>
              <a:rPr lang="en-US" dirty="0"/>
              <a:t> Read the NPRM to understand the "nuts and bolts" of why rules change.</a:t>
            </a:r>
          </a:p>
          <a:p>
            <a:pPr>
              <a:buFontTx/>
              <a:buChar char="-"/>
            </a:pPr>
            <a:endParaRPr lang="en-US" sz="16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4915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D02AF7-50A4-BE9F-FBAC-DC04C0226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a tree and a wave&#10;&#10;AI-generated content may be incorrect.">
            <a:extLst>
              <a:ext uri="{FF2B5EF4-FFF2-40B4-BE49-F238E27FC236}">
                <a16:creationId xmlns:a16="http://schemas.microsoft.com/office/drawing/2014/main" id="{FED181BC-C07A-B99F-D72B-6CF6B06BA4D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22"/>
          <a:stretch>
            <a:fillRect/>
          </a:stretch>
        </p:blipFill>
        <p:spPr>
          <a:xfrm>
            <a:off x="20" y="-2"/>
            <a:ext cx="1219198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D0C3B4-35AD-66FF-C7E4-D15319FA3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Rules are Made: The "Neg Reg" Process, cont.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A5127-AF7B-A4A0-F448-1A8B02448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Where we are today</a:t>
            </a:r>
          </a:p>
          <a:p>
            <a:pPr>
              <a:buFontTx/>
              <a:buChar char="-"/>
            </a:pPr>
            <a:r>
              <a:rPr lang="en-US" sz="1600" dirty="0"/>
              <a:t>NEG REG committees met in December, many in the FA community observed this via Zoom.</a:t>
            </a:r>
          </a:p>
          <a:p>
            <a:pPr>
              <a:buFontTx/>
              <a:buChar char="-"/>
            </a:pPr>
            <a:r>
              <a:rPr lang="en-US" sz="1600" dirty="0"/>
              <a:t>The Department is expected to publish Notice of Proposed Rulemakings (NPRMs) in early 2026 for public comment.</a:t>
            </a:r>
          </a:p>
          <a:p>
            <a:pPr>
              <a:buFontTx/>
              <a:buChar char="-"/>
            </a:pPr>
            <a:r>
              <a:rPr lang="en-US" sz="1600" dirty="0"/>
              <a:t>Following the comment period, final rules are expected to be published with a target effective date of </a:t>
            </a:r>
            <a:r>
              <a:rPr lang="en-US" sz="1600" b="1" dirty="0"/>
              <a:t>July 1, 2026</a:t>
            </a:r>
            <a:r>
              <a:rPr lang="en-US" sz="1600" dirty="0"/>
              <a:t>.</a:t>
            </a:r>
          </a:p>
          <a:p>
            <a:pPr>
              <a:buFontTx/>
              <a:buChar char="-"/>
            </a:pPr>
            <a:r>
              <a:rPr lang="en-US" sz="1600" b="1" dirty="0"/>
              <a:t>New 2026 Rulemaking:</a:t>
            </a:r>
            <a:r>
              <a:rPr lang="en-US" sz="1600" dirty="0"/>
              <a:t> The Department has already announced its intent to establish a </a:t>
            </a:r>
            <a:r>
              <a:rPr lang="en-US" sz="1600" b="1" dirty="0"/>
              <a:t>new negotiated rulemaking committee for 2026</a:t>
            </a:r>
            <a:r>
              <a:rPr lang="en-US" sz="1600" dirty="0"/>
              <a:t> focusing on the recognition of accrediting agencies and institutional eligibility. Nominations for negotiators for this new cycle are due by late February 2026</a:t>
            </a:r>
          </a:p>
          <a:p>
            <a:pPr>
              <a:buFontTx/>
              <a:buChar char="-"/>
            </a:pPr>
            <a:endParaRPr lang="en-US" sz="16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8875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D02AF7-50A4-BE9F-FBAC-DC04C0226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a tree and a wave&#10;&#10;AI-generated content may be incorrect.">
            <a:extLst>
              <a:ext uri="{FF2B5EF4-FFF2-40B4-BE49-F238E27FC236}">
                <a16:creationId xmlns:a16="http://schemas.microsoft.com/office/drawing/2014/main" id="{FED181BC-C07A-B99F-D72B-6CF6B06BA4D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22"/>
          <a:stretch>
            <a:fillRect/>
          </a:stretch>
        </p:blipFill>
        <p:spPr>
          <a:xfrm>
            <a:off x="20" y="-2"/>
            <a:ext cx="1219198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D0C3B4-35AD-66FF-C7E4-D15319FA3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2053590"/>
          </a:xfrm>
        </p:spPr>
        <p:txBody>
          <a:bodyPr>
            <a:normAutofit/>
          </a:bodyPr>
          <a:lstStyle/>
          <a:p>
            <a:r>
              <a:rPr lang="en-US" b="1" dirty="0"/>
              <a:t>Program Integrity Information</a:t>
            </a:r>
            <a:br>
              <a:rPr lang="en-US" sz="1800" b="1" dirty="0"/>
            </a:br>
            <a:br>
              <a:rPr lang="en-US" sz="1800" b="1" dirty="0"/>
            </a:br>
            <a:r>
              <a:rPr lang="en-US" sz="1800" dirty="0"/>
              <a:t>Common questions related to various topics is listed on their Program Integrity web page. Topics covered on this page include: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A5127-AF7B-A4A0-F448-1A8B02448E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1872" y="2419350"/>
            <a:ext cx="4480560" cy="37607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High School Diploma</a:t>
            </a:r>
          </a:p>
          <a:p>
            <a:pPr marL="0" indent="0">
              <a:buNone/>
            </a:pPr>
            <a:r>
              <a:rPr lang="en-US" b="1" dirty="0"/>
              <a:t>State Authorization</a:t>
            </a:r>
          </a:p>
          <a:p>
            <a:pPr marL="0" indent="0">
              <a:buNone/>
            </a:pPr>
            <a:r>
              <a:rPr lang="en-US" b="1" dirty="0"/>
              <a:t>Retaking Coursework</a:t>
            </a:r>
          </a:p>
          <a:p>
            <a:pPr marL="0" indent="0">
              <a:buNone/>
            </a:pPr>
            <a:r>
              <a:rPr lang="en-US" b="1" dirty="0"/>
              <a:t>Credit Hour</a:t>
            </a:r>
          </a:p>
          <a:p>
            <a:pPr marL="0" indent="0">
              <a:buNone/>
            </a:pPr>
            <a:r>
              <a:rPr lang="en-US" b="1" dirty="0"/>
              <a:t>Ability-to-Benefit</a:t>
            </a:r>
          </a:p>
          <a:p>
            <a:pPr marL="0" indent="0">
              <a:buNone/>
            </a:pPr>
            <a:r>
              <a:rPr lang="en-US" b="1" dirty="0"/>
              <a:t>Incentive Compensation</a:t>
            </a:r>
          </a:p>
          <a:p>
            <a:pPr>
              <a:buFontTx/>
              <a:buChar char="-"/>
            </a:pPr>
            <a:endParaRPr lang="en-US" sz="16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F26703-DC99-4609-BAC4-A8D2604975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26480" y="2476500"/>
            <a:ext cx="4480560" cy="3703637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Misrepresentation</a:t>
            </a:r>
          </a:p>
          <a:p>
            <a:pPr marL="0" indent="0">
              <a:buNone/>
            </a:pPr>
            <a:r>
              <a:rPr lang="en-US" b="1" dirty="0"/>
              <a:t>Return of Title IV Funds</a:t>
            </a:r>
          </a:p>
          <a:p>
            <a:pPr marL="0" indent="0">
              <a:buNone/>
            </a:pPr>
            <a:r>
              <a:rPr lang="en-US" b="1" dirty="0"/>
              <a:t>Return of Title IV Funds -Archived</a:t>
            </a:r>
          </a:p>
          <a:p>
            <a:pPr marL="0" indent="0">
              <a:buNone/>
            </a:pPr>
            <a:r>
              <a:rPr lang="en-US" b="1" dirty="0"/>
              <a:t>Satisfactory Academic Progress</a:t>
            </a:r>
          </a:p>
          <a:p>
            <a:pPr marL="0" indent="0">
              <a:buNone/>
            </a:pPr>
            <a:r>
              <a:rPr lang="en-US" b="1" dirty="0"/>
              <a:t>Verification</a:t>
            </a:r>
          </a:p>
          <a:p>
            <a:pPr marL="0" indent="0">
              <a:buNone/>
            </a:pPr>
            <a:r>
              <a:rPr lang="en-US" b="1" dirty="0"/>
              <a:t>Verification - Archived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1452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D02AF7-50A4-BE9F-FBAC-DC04C0226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a tree and a wave&#10;&#10;AI-generated content may be incorrect.">
            <a:extLst>
              <a:ext uri="{FF2B5EF4-FFF2-40B4-BE49-F238E27FC236}">
                <a16:creationId xmlns:a16="http://schemas.microsoft.com/office/drawing/2014/main" id="{FED181BC-C07A-B99F-D72B-6CF6B06BA4D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22"/>
          <a:stretch>
            <a:fillRect/>
          </a:stretch>
        </p:blipFill>
        <p:spPr>
          <a:xfrm>
            <a:off x="20" y="-2"/>
            <a:ext cx="1219198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D0C3B4-35AD-66FF-C7E4-D15319FA3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Standing Out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A5127-AF7B-A4A0-F448-1A8B02448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b="1" dirty="0"/>
              <a:t>Connect the Dots:</a:t>
            </a:r>
            <a:r>
              <a:rPr lang="en-US" dirty="0"/>
              <a:t> Understanding the </a:t>
            </a:r>
            <a:r>
              <a:rPr lang="en-US" i="1" dirty="0"/>
              <a:t>why</a:t>
            </a:r>
            <a:r>
              <a:rPr lang="en-US" dirty="0"/>
              <a:t> helps you see the bigger picture beyond data entry.</a:t>
            </a:r>
          </a:p>
          <a:p>
            <a:pPr marL="0" indent="0">
              <a:buNone/>
            </a:pPr>
            <a:r>
              <a:rPr lang="en-US" b="1" dirty="0"/>
              <a:t>Identify Gaps:</a:t>
            </a:r>
            <a:r>
              <a:rPr lang="en-US" dirty="0"/>
              <a:t> Financial aid is massive. If school policy doesn't match federal regulation:</a:t>
            </a:r>
          </a:p>
          <a:p>
            <a:pPr lvl="1"/>
            <a:r>
              <a:rPr lang="en-US" dirty="0"/>
              <a:t>Management may have "blinders" on.</a:t>
            </a:r>
          </a:p>
          <a:p>
            <a:pPr lvl="1"/>
            <a:r>
              <a:rPr lang="en-US" dirty="0"/>
              <a:t>They may lack the resources to reach compliance.</a:t>
            </a:r>
          </a:p>
          <a:p>
            <a:pPr marL="0" indent="0">
              <a:buNone/>
            </a:pPr>
            <a:r>
              <a:rPr lang="en-US" b="1" dirty="0"/>
              <a:t>The Benefit:</a:t>
            </a:r>
            <a:r>
              <a:rPr lang="en-US" dirty="0"/>
              <a:t> Knowing the "why" makes you a more versatile and reliable employee.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9186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D02AF7-50A4-BE9F-FBAC-DC04C0226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a tree and a wave&#10;&#10;AI-generated content may be incorrect.">
            <a:extLst>
              <a:ext uri="{FF2B5EF4-FFF2-40B4-BE49-F238E27FC236}">
                <a16:creationId xmlns:a16="http://schemas.microsoft.com/office/drawing/2014/main" id="{FED181BC-C07A-B99F-D72B-6CF6B06BA4D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22"/>
          <a:stretch>
            <a:fillRect/>
          </a:stretch>
        </p:blipFill>
        <p:spPr>
          <a:xfrm>
            <a:off x="20" y="-2"/>
            <a:ext cx="1219198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D0C3B4-35AD-66FF-C7E4-D15319FA3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Cultivating a Growth Mindset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A5127-AF7B-A4A0-F448-1A8B02448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b="1" dirty="0"/>
              <a:t>Show Initiative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sz="1600" dirty="0"/>
              <a:t>Offer to help with tasks outside your immediate job description. It’s 	the fastest way to learn.</a:t>
            </a:r>
          </a:p>
          <a:p>
            <a:pPr marL="0" indent="0">
              <a:buNone/>
            </a:pPr>
            <a:r>
              <a:rPr lang="en-US" b="1" dirty="0"/>
              <a:t>Be a Team Player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sz="1600" dirty="0"/>
              <a:t>A focus on the team’s success is highly valued by leadership.</a:t>
            </a:r>
          </a:p>
          <a:p>
            <a:pPr marL="0" indent="0">
              <a:buNone/>
            </a:pPr>
            <a:r>
              <a:rPr lang="en-US" b="1" dirty="0"/>
              <a:t>The "Search First" Rule</a:t>
            </a:r>
            <a:r>
              <a:rPr lang="en-US" dirty="0"/>
              <a:t> Before asking a supervisor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1600" dirty="0"/>
              <a:t>Check the FSA Handbook.</a:t>
            </a:r>
          </a:p>
          <a:p>
            <a:pPr marL="274320" lvl="1" indent="0">
              <a:buNone/>
            </a:pPr>
            <a:r>
              <a:rPr lang="en-US" dirty="0"/>
              <a:t>	Look up the system manual.</a:t>
            </a:r>
          </a:p>
          <a:p>
            <a:pPr marL="274320" lvl="1" indent="0">
              <a:buNone/>
            </a:pPr>
            <a:r>
              <a:rPr lang="en-US" dirty="0"/>
              <a:t>	Showing your legwork proves you are a problem-solver, not just a question-	asker.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1270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D02AF7-50A4-BE9F-FBAC-DC04C0226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a tree and a wave&#10;&#10;AI-generated content may be incorrect.">
            <a:extLst>
              <a:ext uri="{FF2B5EF4-FFF2-40B4-BE49-F238E27FC236}">
                <a16:creationId xmlns:a16="http://schemas.microsoft.com/office/drawing/2014/main" id="{FED181BC-C07A-B99F-D72B-6CF6B06BA4D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22"/>
          <a:stretch>
            <a:fillRect/>
          </a:stretch>
        </p:blipFill>
        <p:spPr>
          <a:xfrm>
            <a:off x="20" y="-2"/>
            <a:ext cx="1219198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D0C3B4-35AD-66FF-C7E4-D15319FA3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Conclusion &amp; Q&amp;A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A5127-AF7B-A4A0-F448-1A8B02448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b="1" dirty="0"/>
              <a:t>Key Takeaway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dirty="0"/>
              <a:t>You don't have to know everything on Day 1, but you should 	know </a:t>
            </a:r>
            <a:r>
              <a:rPr lang="en-US" i="1" dirty="0"/>
              <a:t>where to look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Final Thought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dirty="0"/>
              <a:t>Your growth in financial aid is driven by curiosity and 	resourcefulness.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Leslie Lloyd, FAAC – Associate Director of Financial Aid, LBCC</a:t>
            </a:r>
          </a:p>
          <a:p>
            <a:pPr marL="0" indent="0" algn="ctr">
              <a:buNone/>
            </a:pPr>
            <a:r>
              <a:rPr lang="en-US" dirty="0"/>
              <a:t>lloydl@linnbenton.edu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5385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160</TotalTime>
  <Words>754</Words>
  <Application>Microsoft Office PowerPoint</Application>
  <PresentationFormat>Widescreen</PresentationFormat>
  <Paragraphs>86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Schoolbook</vt:lpstr>
      <vt:lpstr>Wingdings 2</vt:lpstr>
      <vt:lpstr>View</vt:lpstr>
      <vt:lpstr>Resources and Tips for Those New in Financial Aid</vt:lpstr>
      <vt:lpstr>Welcome &amp; Introductions</vt:lpstr>
      <vt:lpstr>Your Foundational Toolkit</vt:lpstr>
      <vt:lpstr>How Rules are Made: The "Neg Reg" Process</vt:lpstr>
      <vt:lpstr>How Rules are Made: The "Neg Reg" Process, cont.</vt:lpstr>
      <vt:lpstr>Program Integrity Information  Common questions related to various topics is listed on their Program Integrity web page. Topics covered on this page include:</vt:lpstr>
      <vt:lpstr>Standing Out</vt:lpstr>
      <vt:lpstr>Cultivating a Growth Mindset</vt:lpstr>
      <vt:lpstr>Conclusion &amp; Q&amp;A</vt:lpstr>
      <vt:lpstr>Resources</vt:lpstr>
    </vt:vector>
  </TitlesOfParts>
  <Company>Rogue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Resources and Tips for Those New in Financial Aid</dc:title>
  <dc:creator>Everett, Frankie E.</dc:creator>
  <cp:lastModifiedBy>Leslie Lloyd</cp:lastModifiedBy>
  <cp:revision>12</cp:revision>
  <dcterms:created xsi:type="dcterms:W3CDTF">2025-10-28T16:55:36Z</dcterms:created>
  <dcterms:modified xsi:type="dcterms:W3CDTF">2026-01-26T20:47:46Z</dcterms:modified>
</cp:coreProperties>
</file>