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6" r:id="rId4"/>
  </p:sldMasterIdLst>
  <p:notesMasterIdLst>
    <p:notesMasterId r:id="rId18"/>
  </p:notesMasterIdLst>
  <p:sldIdLst>
    <p:sldId id="257" r:id="rId5"/>
    <p:sldId id="278" r:id="rId6"/>
    <p:sldId id="262" r:id="rId7"/>
    <p:sldId id="263" r:id="rId8"/>
    <p:sldId id="269" r:id="rId9"/>
    <p:sldId id="266" r:id="rId10"/>
    <p:sldId id="271" r:id="rId11"/>
    <p:sldId id="261" r:id="rId12"/>
    <p:sldId id="265" r:id="rId13"/>
    <p:sldId id="268" r:id="rId14"/>
    <p:sldId id="273" r:id="rId15"/>
    <p:sldId id="275" r:id="rId16"/>
    <p:sldId id="279" r:id="rId17"/>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38A18F6-0B89-4A30-B9E5-6B6DC9B241AD}">
          <p14:sldIdLst>
            <p14:sldId id="257"/>
            <p14:sldId id="278"/>
            <p14:sldId id="262"/>
            <p14:sldId id="263"/>
            <p14:sldId id="269"/>
            <p14:sldId id="266"/>
            <p14:sldId id="271"/>
            <p14:sldId id="261"/>
            <p14:sldId id="265"/>
            <p14:sldId id="268"/>
            <p14:sldId id="273"/>
            <p14:sldId id="275"/>
            <p14:sldId id="27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A8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061" autoAdjust="0"/>
  </p:normalViewPr>
  <p:slideViewPr>
    <p:cSldViewPr snapToGrid="0">
      <p:cViewPr varScale="1">
        <p:scale>
          <a:sx n="65" d="100"/>
          <a:sy n="65" d="100"/>
        </p:scale>
        <p:origin x="936" y="5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77" d="100"/>
          <a:sy n="77" d="100"/>
        </p:scale>
        <p:origin x="2148"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E7FF2C-D3BF-40F1-A993-C4BFD3C7B3BE}" type="doc">
      <dgm:prSet loTypeId="urn:microsoft.com/office/officeart/2005/8/layout/pyramid1" loCatId="pyramid" qsTypeId="urn:microsoft.com/office/officeart/2005/8/quickstyle/simple1" qsCatId="simple" csTypeId="urn:microsoft.com/office/officeart/2005/8/colors/colorful1" csCatId="colorful" phldr="1"/>
      <dgm:spPr/>
    </dgm:pt>
    <dgm:pt modelId="{4DAD555E-95C7-4C80-9C46-355FE84875A7}">
      <dgm:prSet custT="1"/>
      <dgm:spPr/>
      <dgm:t>
        <a:bodyPr/>
        <a:lstStyle/>
        <a:p>
          <a:pPr>
            <a:lnSpc>
              <a:spcPct val="250000"/>
            </a:lnSpc>
          </a:pPr>
          <a:r>
            <a:rPr lang="en-US" sz="1200" dirty="0">
              <a:effectLst/>
              <a:latin typeface="Aptos" panose="020B0004020202020204" pitchFamily="34" charset="0"/>
              <a:ea typeface="Aptos" panose="020B0004020202020204" pitchFamily="34" charset="0"/>
              <a:cs typeface="Times New Roman" panose="02020603050405020304" pitchFamily="18" charset="0"/>
            </a:rPr>
            <a:t>AVP  </a:t>
          </a:r>
        </a:p>
        <a:p>
          <a:pPr>
            <a:lnSpc>
              <a:spcPct val="90000"/>
            </a:lnSpc>
          </a:pPr>
          <a:r>
            <a:rPr lang="en-US" sz="1200" dirty="0">
              <a:effectLst/>
              <a:latin typeface="Aptos" panose="020B0004020202020204" pitchFamily="34" charset="0"/>
              <a:ea typeface="Aptos" panose="020B0004020202020204" pitchFamily="34" charset="0"/>
              <a:cs typeface="Times New Roman" panose="02020603050405020304" pitchFamily="18" charset="0"/>
            </a:rPr>
            <a:t>Ryan Clark</a:t>
          </a:r>
        </a:p>
      </dgm:t>
    </dgm:pt>
    <dgm:pt modelId="{E36CD1E7-F0E5-4716-915F-7C3A5A09F450}" type="parTrans" cxnId="{1ADA2610-50F3-4DF5-9942-F3B8B8446435}">
      <dgm:prSet/>
      <dgm:spPr/>
      <dgm:t>
        <a:bodyPr/>
        <a:lstStyle/>
        <a:p>
          <a:endParaRPr lang="en-US"/>
        </a:p>
      </dgm:t>
    </dgm:pt>
    <dgm:pt modelId="{BA1F70CD-7C5E-4D84-ABA5-34A6F5EE1FE3}" type="sibTrans" cxnId="{1ADA2610-50F3-4DF5-9942-F3B8B8446435}">
      <dgm:prSet/>
      <dgm:spPr/>
      <dgm:t>
        <a:bodyPr/>
        <a:lstStyle/>
        <a:p>
          <a:endParaRPr lang="en-US"/>
        </a:p>
      </dgm:t>
    </dgm:pt>
    <dgm:pt modelId="{A71DA1D3-B2AF-4D39-9A5C-367F339A67B0}">
      <dgm:prSet custT="1"/>
      <dgm:spPr/>
      <dgm:t>
        <a:bodyPr/>
        <a:lstStyle/>
        <a:p>
          <a:r>
            <a:rPr lang="en-US" sz="1200" dirty="0">
              <a:effectLst/>
              <a:latin typeface="Aptos" panose="020B0004020202020204" pitchFamily="34" charset="0"/>
              <a:ea typeface="Aptos" panose="020B0004020202020204" pitchFamily="34" charset="0"/>
              <a:cs typeface="Times New Roman" panose="02020603050405020304" pitchFamily="18" charset="0"/>
            </a:rPr>
            <a:t>DEAN/DIRECTOR</a:t>
          </a:r>
        </a:p>
        <a:p>
          <a:r>
            <a:rPr lang="en-US" sz="1200" dirty="0">
              <a:effectLst/>
              <a:latin typeface="Aptos" panose="020B0004020202020204" pitchFamily="34" charset="0"/>
              <a:ea typeface="Aptos" panose="020B0004020202020204" pitchFamily="34" charset="0"/>
              <a:cs typeface="Times New Roman" panose="02020603050405020304" pitchFamily="18" charset="0"/>
            </a:rPr>
            <a:t> Peter Goss</a:t>
          </a:r>
        </a:p>
      </dgm:t>
    </dgm:pt>
    <dgm:pt modelId="{25F599B7-5460-4358-AF3A-54272806D8B2}" type="parTrans" cxnId="{CE926F11-3009-4569-86FA-3AFE47C0FEE8}">
      <dgm:prSet/>
      <dgm:spPr/>
      <dgm:t>
        <a:bodyPr/>
        <a:lstStyle/>
        <a:p>
          <a:endParaRPr lang="en-US"/>
        </a:p>
      </dgm:t>
    </dgm:pt>
    <dgm:pt modelId="{0E57F525-9F3E-4744-A112-DAE364099565}" type="sibTrans" cxnId="{CE926F11-3009-4569-86FA-3AFE47C0FEE8}">
      <dgm:prSet/>
      <dgm:spPr/>
      <dgm:t>
        <a:bodyPr/>
        <a:lstStyle/>
        <a:p>
          <a:endParaRPr lang="en-US"/>
        </a:p>
      </dgm:t>
    </dgm:pt>
    <dgm:pt modelId="{D8E43B3F-9736-456A-AD62-5844AFCAD49C}">
      <dgm:prSet custT="1"/>
      <dgm:spPr/>
      <dgm:t>
        <a:bodyPr/>
        <a:lstStyle/>
        <a:p>
          <a:r>
            <a:rPr lang="en-US" sz="1400" dirty="0">
              <a:effectLst/>
              <a:latin typeface="Aptos" panose="020B0004020202020204" pitchFamily="34" charset="0"/>
              <a:ea typeface="Aptos" panose="020B0004020202020204" pitchFamily="34" charset="0"/>
              <a:cs typeface="Times New Roman" panose="02020603050405020304" pitchFamily="18" charset="0"/>
            </a:rPr>
            <a:t>MANAGERS </a:t>
          </a:r>
        </a:p>
        <a:p>
          <a:r>
            <a:rPr lang="en-US" sz="1400" dirty="0">
              <a:effectLst/>
              <a:latin typeface="Aptos" panose="020B0004020202020204" pitchFamily="34" charset="0"/>
              <a:ea typeface="Aptos" panose="020B0004020202020204" pitchFamily="34" charset="0"/>
              <a:cs typeface="Times New Roman" panose="02020603050405020304" pitchFamily="18" charset="0"/>
            </a:rPr>
            <a:t>Shauna/Sarah, Rebecca, Carlos</a:t>
          </a:r>
        </a:p>
      </dgm:t>
    </dgm:pt>
    <dgm:pt modelId="{0166C145-5A15-4855-B703-C8E79B102F99}" type="parTrans" cxnId="{AF477A2A-3D6E-4482-A66B-C9DEADF402C5}">
      <dgm:prSet/>
      <dgm:spPr/>
      <dgm:t>
        <a:bodyPr/>
        <a:lstStyle/>
        <a:p>
          <a:endParaRPr lang="en-US"/>
        </a:p>
      </dgm:t>
    </dgm:pt>
    <dgm:pt modelId="{4F989A5A-5F67-40D6-B34C-A7ED4346E5D4}" type="sibTrans" cxnId="{AF477A2A-3D6E-4482-A66B-C9DEADF402C5}">
      <dgm:prSet/>
      <dgm:spPr/>
      <dgm:t>
        <a:bodyPr/>
        <a:lstStyle/>
        <a:p>
          <a:endParaRPr lang="en-US"/>
        </a:p>
      </dgm:t>
    </dgm:pt>
    <dgm:pt modelId="{0E045759-733E-4F7D-8660-D0451516C5C4}">
      <dgm:prSet custT="1"/>
      <dgm:spPr/>
      <dgm:t>
        <a:bodyPr/>
        <a:lstStyle/>
        <a:p>
          <a:r>
            <a:rPr lang="en-US" sz="1400" dirty="0">
              <a:effectLst/>
              <a:latin typeface="Aptos" panose="020B0004020202020204" pitchFamily="34" charset="0"/>
              <a:ea typeface="Aptos" panose="020B0004020202020204" pitchFamily="34" charset="0"/>
              <a:cs typeface="Times New Roman" panose="02020603050405020304" pitchFamily="18" charset="0"/>
            </a:rPr>
            <a:t>COORDINATORS</a:t>
          </a:r>
        </a:p>
        <a:p>
          <a:r>
            <a:rPr lang="en-US" sz="1400" dirty="0">
              <a:effectLst/>
              <a:latin typeface="Aptos" panose="020B0004020202020204" pitchFamily="34" charset="0"/>
              <a:ea typeface="Aptos" panose="020B0004020202020204" pitchFamily="34" charset="0"/>
              <a:cs typeface="Times New Roman" panose="02020603050405020304" pitchFamily="18" charset="0"/>
            </a:rPr>
            <a:t>Maureen, Heather, Nicole, Rachael, Lena</a:t>
          </a:r>
        </a:p>
      </dgm:t>
    </dgm:pt>
    <dgm:pt modelId="{8EE17642-D451-4F51-87C0-35B3B42BA5C4}" type="parTrans" cxnId="{73833E3B-E303-454E-A923-496802FD338A}">
      <dgm:prSet/>
      <dgm:spPr/>
      <dgm:t>
        <a:bodyPr/>
        <a:lstStyle/>
        <a:p>
          <a:endParaRPr lang="en-US"/>
        </a:p>
      </dgm:t>
    </dgm:pt>
    <dgm:pt modelId="{4C7267D2-BC18-44CD-8AF3-F97E02D61340}" type="sibTrans" cxnId="{73833E3B-E303-454E-A923-496802FD338A}">
      <dgm:prSet/>
      <dgm:spPr/>
      <dgm:t>
        <a:bodyPr/>
        <a:lstStyle/>
        <a:p>
          <a:endParaRPr lang="en-US"/>
        </a:p>
      </dgm:t>
    </dgm:pt>
    <dgm:pt modelId="{B5A1BB39-508A-47A4-B43C-43C4BBB8AAE8}">
      <dgm:prSet custT="1"/>
      <dgm:spPr/>
      <dgm:t>
        <a:bodyPr/>
        <a:lstStyle/>
        <a:p>
          <a:r>
            <a:rPr lang="en-US" sz="1400" dirty="0">
              <a:effectLst/>
              <a:latin typeface="Aptos" panose="020B0004020202020204" pitchFamily="34" charset="0"/>
              <a:ea typeface="Aptos" panose="020B0004020202020204" pitchFamily="34" charset="0"/>
              <a:cs typeface="Times New Roman" panose="02020603050405020304" pitchFamily="18" charset="0"/>
            </a:rPr>
            <a:t>SYSTEMS TEAM</a:t>
          </a:r>
        </a:p>
      </dgm:t>
    </dgm:pt>
    <dgm:pt modelId="{5EDEA04A-4918-4E23-A263-72691CC9A34C}" type="parTrans" cxnId="{76726F9B-CB1D-4787-AD5F-863630EE77BE}">
      <dgm:prSet/>
      <dgm:spPr/>
      <dgm:t>
        <a:bodyPr/>
        <a:lstStyle/>
        <a:p>
          <a:endParaRPr lang="en-US"/>
        </a:p>
      </dgm:t>
    </dgm:pt>
    <dgm:pt modelId="{51EBF0AD-6784-4661-BED1-47396EB4B969}" type="sibTrans" cxnId="{76726F9B-CB1D-4787-AD5F-863630EE77BE}">
      <dgm:prSet/>
      <dgm:spPr/>
      <dgm:t>
        <a:bodyPr/>
        <a:lstStyle/>
        <a:p>
          <a:endParaRPr lang="en-US"/>
        </a:p>
      </dgm:t>
    </dgm:pt>
    <dgm:pt modelId="{6BE7A05B-710B-4187-A495-EC783FA340C3}">
      <dgm:prSet custT="1"/>
      <dgm:spPr/>
      <dgm:t>
        <a:bodyPr/>
        <a:lstStyle/>
        <a:p>
          <a:r>
            <a:rPr lang="en-US" sz="1400" dirty="0">
              <a:effectLst/>
              <a:latin typeface="Aptos" panose="020B0004020202020204" pitchFamily="34" charset="0"/>
              <a:ea typeface="Aptos" panose="020B0004020202020204" pitchFamily="34" charset="0"/>
              <a:cs typeface="Times New Roman" panose="02020603050405020304" pitchFamily="18" charset="0"/>
            </a:rPr>
            <a:t>FINANCIAL AID ADVISORS </a:t>
          </a:r>
        </a:p>
      </dgm:t>
    </dgm:pt>
    <dgm:pt modelId="{8885921D-D00E-4C3F-A5B1-7E6E6B9FB35C}" type="parTrans" cxnId="{7D6C36C8-FF35-4ACF-90FE-3D07E5DB80E1}">
      <dgm:prSet/>
      <dgm:spPr/>
      <dgm:t>
        <a:bodyPr/>
        <a:lstStyle/>
        <a:p>
          <a:endParaRPr lang="en-US"/>
        </a:p>
      </dgm:t>
    </dgm:pt>
    <dgm:pt modelId="{AC838B32-801C-45EF-92A6-414F7E3F1525}" type="sibTrans" cxnId="{7D6C36C8-FF35-4ACF-90FE-3D07E5DB80E1}">
      <dgm:prSet/>
      <dgm:spPr/>
      <dgm:t>
        <a:bodyPr/>
        <a:lstStyle/>
        <a:p>
          <a:endParaRPr lang="en-US"/>
        </a:p>
      </dgm:t>
    </dgm:pt>
    <dgm:pt modelId="{3666AA99-F3B6-40FF-9A8C-D6BDAAB19F39}">
      <dgm:prSet custT="1"/>
      <dgm:spPr/>
      <dgm:t>
        <a:bodyPr/>
        <a:lstStyle/>
        <a:p>
          <a:r>
            <a:rPr lang="en-US" sz="2400" dirty="0">
              <a:effectLst/>
              <a:latin typeface="Aptos" panose="020B0004020202020204" pitchFamily="34" charset="0"/>
              <a:ea typeface="Aptos" panose="020B0004020202020204" pitchFamily="34" charset="0"/>
              <a:cs typeface="Times New Roman" panose="02020603050405020304" pitchFamily="18" charset="0"/>
            </a:rPr>
            <a:t>FINANCIAL AID TECHS</a:t>
          </a:r>
        </a:p>
        <a:p>
          <a:r>
            <a:rPr lang="en-US" sz="2400" dirty="0">
              <a:effectLst/>
              <a:latin typeface="Aptos" panose="020B0004020202020204" pitchFamily="34" charset="0"/>
              <a:ea typeface="Aptos" panose="020B0004020202020204" pitchFamily="34" charset="0"/>
              <a:cs typeface="Times New Roman" panose="02020603050405020304" pitchFamily="18" charset="0"/>
            </a:rPr>
            <a:t> (Little ole Marvin)</a:t>
          </a:r>
        </a:p>
      </dgm:t>
    </dgm:pt>
    <dgm:pt modelId="{33C7DBBA-9B2E-4B8A-BEDF-70A2E6A579F4}" type="parTrans" cxnId="{6ACDE01D-BD1E-45B0-A7DB-C88401B0B74B}">
      <dgm:prSet/>
      <dgm:spPr/>
      <dgm:t>
        <a:bodyPr/>
        <a:lstStyle/>
        <a:p>
          <a:endParaRPr lang="en-US"/>
        </a:p>
      </dgm:t>
    </dgm:pt>
    <dgm:pt modelId="{4632C990-2CC8-45C2-8DB6-24AF35F95EF0}" type="sibTrans" cxnId="{6ACDE01D-BD1E-45B0-A7DB-C88401B0B74B}">
      <dgm:prSet/>
      <dgm:spPr/>
      <dgm:t>
        <a:bodyPr/>
        <a:lstStyle/>
        <a:p>
          <a:endParaRPr lang="en-US"/>
        </a:p>
      </dgm:t>
    </dgm:pt>
    <dgm:pt modelId="{78517E5A-1D1A-4372-980A-0B02B72ADD9C}" type="pres">
      <dgm:prSet presAssocID="{3AE7FF2C-D3BF-40F1-A993-C4BFD3C7B3BE}" presName="Name0" presStyleCnt="0">
        <dgm:presLayoutVars>
          <dgm:dir/>
          <dgm:animLvl val="lvl"/>
          <dgm:resizeHandles val="exact"/>
        </dgm:presLayoutVars>
      </dgm:prSet>
      <dgm:spPr/>
    </dgm:pt>
    <dgm:pt modelId="{955AA954-A07C-4A88-9892-AC9C0422D81A}" type="pres">
      <dgm:prSet presAssocID="{4DAD555E-95C7-4C80-9C46-355FE84875A7}" presName="Name8" presStyleCnt="0"/>
      <dgm:spPr/>
    </dgm:pt>
    <dgm:pt modelId="{5396E436-A865-4FA0-98DD-F6F841F0356F}" type="pres">
      <dgm:prSet presAssocID="{4DAD555E-95C7-4C80-9C46-355FE84875A7}" presName="level" presStyleLbl="node1" presStyleIdx="0" presStyleCnt="7" custLinFactNeighborX="-295" custLinFactNeighborY="0">
        <dgm:presLayoutVars>
          <dgm:chMax val="1"/>
          <dgm:bulletEnabled val="1"/>
        </dgm:presLayoutVars>
      </dgm:prSet>
      <dgm:spPr/>
    </dgm:pt>
    <dgm:pt modelId="{AF2F86D2-FC44-4422-94FD-1B4A48498DE5}" type="pres">
      <dgm:prSet presAssocID="{4DAD555E-95C7-4C80-9C46-355FE84875A7}" presName="levelTx" presStyleLbl="revTx" presStyleIdx="0" presStyleCnt="0">
        <dgm:presLayoutVars>
          <dgm:chMax val="1"/>
          <dgm:bulletEnabled val="1"/>
        </dgm:presLayoutVars>
      </dgm:prSet>
      <dgm:spPr/>
    </dgm:pt>
    <dgm:pt modelId="{1A669BA8-0DB8-48C2-BFD0-3AC4C152F43A}" type="pres">
      <dgm:prSet presAssocID="{A71DA1D3-B2AF-4D39-9A5C-367F339A67B0}" presName="Name8" presStyleCnt="0"/>
      <dgm:spPr/>
    </dgm:pt>
    <dgm:pt modelId="{DE73F520-2C4D-4D92-A08A-0FA1A781E0E0}" type="pres">
      <dgm:prSet presAssocID="{A71DA1D3-B2AF-4D39-9A5C-367F339A67B0}" presName="level" presStyleLbl="node1" presStyleIdx="1" presStyleCnt="7">
        <dgm:presLayoutVars>
          <dgm:chMax val="1"/>
          <dgm:bulletEnabled val="1"/>
        </dgm:presLayoutVars>
      </dgm:prSet>
      <dgm:spPr/>
    </dgm:pt>
    <dgm:pt modelId="{5C9EF4B0-3807-4CFD-87DE-4A0EF9201D69}" type="pres">
      <dgm:prSet presAssocID="{A71DA1D3-B2AF-4D39-9A5C-367F339A67B0}" presName="levelTx" presStyleLbl="revTx" presStyleIdx="0" presStyleCnt="0">
        <dgm:presLayoutVars>
          <dgm:chMax val="1"/>
          <dgm:bulletEnabled val="1"/>
        </dgm:presLayoutVars>
      </dgm:prSet>
      <dgm:spPr/>
    </dgm:pt>
    <dgm:pt modelId="{7847701B-AB71-421E-A8E4-6211A55ED6DA}" type="pres">
      <dgm:prSet presAssocID="{D8E43B3F-9736-456A-AD62-5844AFCAD49C}" presName="Name8" presStyleCnt="0"/>
      <dgm:spPr/>
    </dgm:pt>
    <dgm:pt modelId="{A9C28B63-A832-41B7-AD12-B31B51CF2D4D}" type="pres">
      <dgm:prSet presAssocID="{D8E43B3F-9736-456A-AD62-5844AFCAD49C}" presName="level" presStyleLbl="node1" presStyleIdx="2" presStyleCnt="7">
        <dgm:presLayoutVars>
          <dgm:chMax val="1"/>
          <dgm:bulletEnabled val="1"/>
        </dgm:presLayoutVars>
      </dgm:prSet>
      <dgm:spPr/>
    </dgm:pt>
    <dgm:pt modelId="{3EC64255-EDD0-42BE-B6CA-37F7A786E4A6}" type="pres">
      <dgm:prSet presAssocID="{D8E43B3F-9736-456A-AD62-5844AFCAD49C}" presName="levelTx" presStyleLbl="revTx" presStyleIdx="0" presStyleCnt="0">
        <dgm:presLayoutVars>
          <dgm:chMax val="1"/>
          <dgm:bulletEnabled val="1"/>
        </dgm:presLayoutVars>
      </dgm:prSet>
      <dgm:spPr/>
    </dgm:pt>
    <dgm:pt modelId="{57F9002B-F5DA-43CA-9FD2-6123EB04CEFE}" type="pres">
      <dgm:prSet presAssocID="{0E045759-733E-4F7D-8660-D0451516C5C4}" presName="Name8" presStyleCnt="0"/>
      <dgm:spPr/>
    </dgm:pt>
    <dgm:pt modelId="{FA30E27B-2E6E-446B-84BB-A331FEEF49CD}" type="pres">
      <dgm:prSet presAssocID="{0E045759-733E-4F7D-8660-D0451516C5C4}" presName="level" presStyleLbl="node1" presStyleIdx="3" presStyleCnt="7">
        <dgm:presLayoutVars>
          <dgm:chMax val="1"/>
          <dgm:bulletEnabled val="1"/>
        </dgm:presLayoutVars>
      </dgm:prSet>
      <dgm:spPr/>
    </dgm:pt>
    <dgm:pt modelId="{1931C99A-D9E7-44FE-BF44-AFCCD1EC16CD}" type="pres">
      <dgm:prSet presAssocID="{0E045759-733E-4F7D-8660-D0451516C5C4}" presName="levelTx" presStyleLbl="revTx" presStyleIdx="0" presStyleCnt="0">
        <dgm:presLayoutVars>
          <dgm:chMax val="1"/>
          <dgm:bulletEnabled val="1"/>
        </dgm:presLayoutVars>
      </dgm:prSet>
      <dgm:spPr/>
    </dgm:pt>
    <dgm:pt modelId="{0E961DE7-4B64-4042-B584-1B4222E1A03F}" type="pres">
      <dgm:prSet presAssocID="{B5A1BB39-508A-47A4-B43C-43C4BBB8AAE8}" presName="Name8" presStyleCnt="0"/>
      <dgm:spPr/>
    </dgm:pt>
    <dgm:pt modelId="{9246D7CB-8326-4168-8EAF-1CB8C62BE659}" type="pres">
      <dgm:prSet presAssocID="{B5A1BB39-508A-47A4-B43C-43C4BBB8AAE8}" presName="level" presStyleLbl="node1" presStyleIdx="4" presStyleCnt="7">
        <dgm:presLayoutVars>
          <dgm:chMax val="1"/>
          <dgm:bulletEnabled val="1"/>
        </dgm:presLayoutVars>
      </dgm:prSet>
      <dgm:spPr/>
    </dgm:pt>
    <dgm:pt modelId="{90DA5DA1-2AEF-4FE0-B670-2EE8718D3315}" type="pres">
      <dgm:prSet presAssocID="{B5A1BB39-508A-47A4-B43C-43C4BBB8AAE8}" presName="levelTx" presStyleLbl="revTx" presStyleIdx="0" presStyleCnt="0">
        <dgm:presLayoutVars>
          <dgm:chMax val="1"/>
          <dgm:bulletEnabled val="1"/>
        </dgm:presLayoutVars>
      </dgm:prSet>
      <dgm:spPr/>
    </dgm:pt>
    <dgm:pt modelId="{9CDEE0D1-DE27-4581-92FE-7600C1378E84}" type="pres">
      <dgm:prSet presAssocID="{6BE7A05B-710B-4187-A495-EC783FA340C3}" presName="Name8" presStyleCnt="0"/>
      <dgm:spPr/>
    </dgm:pt>
    <dgm:pt modelId="{E77B3907-93B1-46A2-8242-313C0B4BBDBA}" type="pres">
      <dgm:prSet presAssocID="{6BE7A05B-710B-4187-A495-EC783FA340C3}" presName="level" presStyleLbl="node1" presStyleIdx="5" presStyleCnt="7">
        <dgm:presLayoutVars>
          <dgm:chMax val="1"/>
          <dgm:bulletEnabled val="1"/>
        </dgm:presLayoutVars>
      </dgm:prSet>
      <dgm:spPr/>
    </dgm:pt>
    <dgm:pt modelId="{C8513D26-EAE0-433F-B541-194CBD8358B7}" type="pres">
      <dgm:prSet presAssocID="{6BE7A05B-710B-4187-A495-EC783FA340C3}" presName="levelTx" presStyleLbl="revTx" presStyleIdx="0" presStyleCnt="0">
        <dgm:presLayoutVars>
          <dgm:chMax val="1"/>
          <dgm:bulletEnabled val="1"/>
        </dgm:presLayoutVars>
      </dgm:prSet>
      <dgm:spPr/>
    </dgm:pt>
    <dgm:pt modelId="{EC5855B0-B608-416C-AD2B-AC38EF5197CD}" type="pres">
      <dgm:prSet presAssocID="{3666AA99-F3B6-40FF-9A8C-D6BDAAB19F39}" presName="Name8" presStyleCnt="0"/>
      <dgm:spPr/>
    </dgm:pt>
    <dgm:pt modelId="{976EFF64-528D-4024-B978-7B10A1BEBD9A}" type="pres">
      <dgm:prSet presAssocID="{3666AA99-F3B6-40FF-9A8C-D6BDAAB19F39}" presName="level" presStyleLbl="node1" presStyleIdx="6" presStyleCnt="7">
        <dgm:presLayoutVars>
          <dgm:chMax val="1"/>
          <dgm:bulletEnabled val="1"/>
        </dgm:presLayoutVars>
      </dgm:prSet>
      <dgm:spPr/>
    </dgm:pt>
    <dgm:pt modelId="{A408AE24-8876-4EDF-97D5-B2DD23E20873}" type="pres">
      <dgm:prSet presAssocID="{3666AA99-F3B6-40FF-9A8C-D6BDAAB19F39}" presName="levelTx" presStyleLbl="revTx" presStyleIdx="0" presStyleCnt="0">
        <dgm:presLayoutVars>
          <dgm:chMax val="1"/>
          <dgm:bulletEnabled val="1"/>
        </dgm:presLayoutVars>
      </dgm:prSet>
      <dgm:spPr/>
    </dgm:pt>
  </dgm:ptLst>
  <dgm:cxnLst>
    <dgm:cxn modelId="{1ADA2610-50F3-4DF5-9942-F3B8B8446435}" srcId="{3AE7FF2C-D3BF-40F1-A993-C4BFD3C7B3BE}" destId="{4DAD555E-95C7-4C80-9C46-355FE84875A7}" srcOrd="0" destOrd="0" parTransId="{E36CD1E7-F0E5-4716-915F-7C3A5A09F450}" sibTransId="{BA1F70CD-7C5E-4D84-ABA5-34A6F5EE1FE3}"/>
    <dgm:cxn modelId="{CE926F11-3009-4569-86FA-3AFE47C0FEE8}" srcId="{3AE7FF2C-D3BF-40F1-A993-C4BFD3C7B3BE}" destId="{A71DA1D3-B2AF-4D39-9A5C-367F339A67B0}" srcOrd="1" destOrd="0" parTransId="{25F599B7-5460-4358-AF3A-54272806D8B2}" sibTransId="{0E57F525-9F3E-4744-A112-DAE364099565}"/>
    <dgm:cxn modelId="{6ACDE01D-BD1E-45B0-A7DB-C88401B0B74B}" srcId="{3AE7FF2C-D3BF-40F1-A993-C4BFD3C7B3BE}" destId="{3666AA99-F3B6-40FF-9A8C-D6BDAAB19F39}" srcOrd="6" destOrd="0" parTransId="{33C7DBBA-9B2E-4B8A-BEDF-70A2E6A579F4}" sibTransId="{4632C990-2CC8-45C2-8DB6-24AF35F95EF0}"/>
    <dgm:cxn modelId="{AF477A2A-3D6E-4482-A66B-C9DEADF402C5}" srcId="{3AE7FF2C-D3BF-40F1-A993-C4BFD3C7B3BE}" destId="{D8E43B3F-9736-456A-AD62-5844AFCAD49C}" srcOrd="2" destOrd="0" parTransId="{0166C145-5A15-4855-B703-C8E79B102F99}" sibTransId="{4F989A5A-5F67-40D6-B34C-A7ED4346E5D4}"/>
    <dgm:cxn modelId="{E0E0D62C-C924-40F9-8DB0-6C846CC63C96}" type="presOf" srcId="{4DAD555E-95C7-4C80-9C46-355FE84875A7}" destId="{AF2F86D2-FC44-4422-94FD-1B4A48498DE5}" srcOrd="1" destOrd="0" presId="urn:microsoft.com/office/officeart/2005/8/layout/pyramid1"/>
    <dgm:cxn modelId="{0690B034-61FE-4935-B602-90DDF6158991}" type="presOf" srcId="{6BE7A05B-710B-4187-A495-EC783FA340C3}" destId="{C8513D26-EAE0-433F-B541-194CBD8358B7}" srcOrd="1" destOrd="0" presId="urn:microsoft.com/office/officeart/2005/8/layout/pyramid1"/>
    <dgm:cxn modelId="{73833E3B-E303-454E-A923-496802FD338A}" srcId="{3AE7FF2C-D3BF-40F1-A993-C4BFD3C7B3BE}" destId="{0E045759-733E-4F7D-8660-D0451516C5C4}" srcOrd="3" destOrd="0" parTransId="{8EE17642-D451-4F51-87C0-35B3B42BA5C4}" sibTransId="{4C7267D2-BC18-44CD-8AF3-F97E02D61340}"/>
    <dgm:cxn modelId="{30AA7D46-56AC-4CDB-8528-E29E288F6F99}" type="presOf" srcId="{0E045759-733E-4F7D-8660-D0451516C5C4}" destId="{1931C99A-D9E7-44FE-BF44-AFCCD1EC16CD}" srcOrd="1" destOrd="0" presId="urn:microsoft.com/office/officeart/2005/8/layout/pyramid1"/>
    <dgm:cxn modelId="{880EB167-2532-4263-A31A-200719957720}" type="presOf" srcId="{3AE7FF2C-D3BF-40F1-A993-C4BFD3C7B3BE}" destId="{78517E5A-1D1A-4372-980A-0B02B72ADD9C}" srcOrd="0" destOrd="0" presId="urn:microsoft.com/office/officeart/2005/8/layout/pyramid1"/>
    <dgm:cxn modelId="{3D1B8B52-B3C2-4D79-8197-75F31586E285}" type="presOf" srcId="{D8E43B3F-9736-456A-AD62-5844AFCAD49C}" destId="{A9C28B63-A832-41B7-AD12-B31B51CF2D4D}" srcOrd="0" destOrd="0" presId="urn:microsoft.com/office/officeart/2005/8/layout/pyramid1"/>
    <dgm:cxn modelId="{221BF352-A9DA-44CD-81B2-D751B674C7F9}" type="presOf" srcId="{3666AA99-F3B6-40FF-9A8C-D6BDAAB19F39}" destId="{A408AE24-8876-4EDF-97D5-B2DD23E20873}" srcOrd="1" destOrd="0" presId="urn:microsoft.com/office/officeart/2005/8/layout/pyramid1"/>
    <dgm:cxn modelId="{81175175-B938-41AD-BA8C-737B036D4D90}" type="presOf" srcId="{A71DA1D3-B2AF-4D39-9A5C-367F339A67B0}" destId="{5C9EF4B0-3807-4CFD-87DE-4A0EF9201D69}" srcOrd="1" destOrd="0" presId="urn:microsoft.com/office/officeart/2005/8/layout/pyramid1"/>
    <dgm:cxn modelId="{FCFD7180-C86D-44DA-B11F-30DABD0F7298}" type="presOf" srcId="{B5A1BB39-508A-47A4-B43C-43C4BBB8AAE8}" destId="{9246D7CB-8326-4168-8EAF-1CB8C62BE659}" srcOrd="0" destOrd="0" presId="urn:microsoft.com/office/officeart/2005/8/layout/pyramid1"/>
    <dgm:cxn modelId="{CFAD648D-22EE-4E9B-8E67-CD0A3586F946}" type="presOf" srcId="{B5A1BB39-508A-47A4-B43C-43C4BBB8AAE8}" destId="{90DA5DA1-2AEF-4FE0-B670-2EE8718D3315}" srcOrd="1" destOrd="0" presId="urn:microsoft.com/office/officeart/2005/8/layout/pyramid1"/>
    <dgm:cxn modelId="{D9D50093-B419-4FDA-A926-095FB34FCBCC}" type="presOf" srcId="{A71DA1D3-B2AF-4D39-9A5C-367F339A67B0}" destId="{DE73F520-2C4D-4D92-A08A-0FA1A781E0E0}" srcOrd="0" destOrd="0" presId="urn:microsoft.com/office/officeart/2005/8/layout/pyramid1"/>
    <dgm:cxn modelId="{76726F9B-CB1D-4787-AD5F-863630EE77BE}" srcId="{3AE7FF2C-D3BF-40F1-A993-C4BFD3C7B3BE}" destId="{B5A1BB39-508A-47A4-B43C-43C4BBB8AAE8}" srcOrd="4" destOrd="0" parTransId="{5EDEA04A-4918-4E23-A263-72691CC9A34C}" sibTransId="{51EBF0AD-6784-4661-BED1-47396EB4B969}"/>
    <dgm:cxn modelId="{9DEEDA9C-84FF-420B-9128-5C94F1C35137}" type="presOf" srcId="{D8E43B3F-9736-456A-AD62-5844AFCAD49C}" destId="{3EC64255-EDD0-42BE-B6CA-37F7A786E4A6}" srcOrd="1" destOrd="0" presId="urn:microsoft.com/office/officeart/2005/8/layout/pyramid1"/>
    <dgm:cxn modelId="{6757C2A5-E928-49B2-ACB8-30697C4130F1}" type="presOf" srcId="{3666AA99-F3B6-40FF-9A8C-D6BDAAB19F39}" destId="{976EFF64-528D-4024-B978-7B10A1BEBD9A}" srcOrd="0" destOrd="0" presId="urn:microsoft.com/office/officeart/2005/8/layout/pyramid1"/>
    <dgm:cxn modelId="{7D6C36C8-FF35-4ACF-90FE-3D07E5DB80E1}" srcId="{3AE7FF2C-D3BF-40F1-A993-C4BFD3C7B3BE}" destId="{6BE7A05B-710B-4187-A495-EC783FA340C3}" srcOrd="5" destOrd="0" parTransId="{8885921D-D00E-4C3F-A5B1-7E6E6B9FB35C}" sibTransId="{AC838B32-801C-45EF-92A6-414F7E3F1525}"/>
    <dgm:cxn modelId="{75E658D6-1B48-4049-86D2-12E99CE9F945}" type="presOf" srcId="{6BE7A05B-710B-4187-A495-EC783FA340C3}" destId="{E77B3907-93B1-46A2-8242-313C0B4BBDBA}" srcOrd="0" destOrd="0" presId="urn:microsoft.com/office/officeart/2005/8/layout/pyramid1"/>
    <dgm:cxn modelId="{3B464DE1-99C9-45F8-B7B7-A102B61DB72A}" type="presOf" srcId="{4DAD555E-95C7-4C80-9C46-355FE84875A7}" destId="{5396E436-A865-4FA0-98DD-F6F841F0356F}" srcOrd="0" destOrd="0" presId="urn:microsoft.com/office/officeart/2005/8/layout/pyramid1"/>
    <dgm:cxn modelId="{EAC300F7-2CE7-4E9C-AEE1-DE236B6063FD}" type="presOf" srcId="{0E045759-733E-4F7D-8660-D0451516C5C4}" destId="{FA30E27B-2E6E-446B-84BB-A331FEEF49CD}" srcOrd="0" destOrd="0" presId="urn:microsoft.com/office/officeart/2005/8/layout/pyramid1"/>
    <dgm:cxn modelId="{DAE05DBD-DCC0-4644-BC3F-70F77E5FD6F4}" type="presParOf" srcId="{78517E5A-1D1A-4372-980A-0B02B72ADD9C}" destId="{955AA954-A07C-4A88-9892-AC9C0422D81A}" srcOrd="0" destOrd="0" presId="urn:microsoft.com/office/officeart/2005/8/layout/pyramid1"/>
    <dgm:cxn modelId="{6D92DB55-80C2-4354-9F3B-340E24444AA8}" type="presParOf" srcId="{955AA954-A07C-4A88-9892-AC9C0422D81A}" destId="{5396E436-A865-4FA0-98DD-F6F841F0356F}" srcOrd="0" destOrd="0" presId="urn:microsoft.com/office/officeart/2005/8/layout/pyramid1"/>
    <dgm:cxn modelId="{6D6AFF88-7F0E-497F-90D7-FD2D65D6215F}" type="presParOf" srcId="{955AA954-A07C-4A88-9892-AC9C0422D81A}" destId="{AF2F86D2-FC44-4422-94FD-1B4A48498DE5}" srcOrd="1" destOrd="0" presId="urn:microsoft.com/office/officeart/2005/8/layout/pyramid1"/>
    <dgm:cxn modelId="{D544E5E9-1323-4A0F-BA6B-FF2A8BCFE29E}" type="presParOf" srcId="{78517E5A-1D1A-4372-980A-0B02B72ADD9C}" destId="{1A669BA8-0DB8-48C2-BFD0-3AC4C152F43A}" srcOrd="1" destOrd="0" presId="urn:microsoft.com/office/officeart/2005/8/layout/pyramid1"/>
    <dgm:cxn modelId="{E345C15D-9195-4B5C-8A31-4EA21001857B}" type="presParOf" srcId="{1A669BA8-0DB8-48C2-BFD0-3AC4C152F43A}" destId="{DE73F520-2C4D-4D92-A08A-0FA1A781E0E0}" srcOrd="0" destOrd="0" presId="urn:microsoft.com/office/officeart/2005/8/layout/pyramid1"/>
    <dgm:cxn modelId="{03091F89-F795-409A-8D75-653DEC3BF29D}" type="presParOf" srcId="{1A669BA8-0DB8-48C2-BFD0-3AC4C152F43A}" destId="{5C9EF4B0-3807-4CFD-87DE-4A0EF9201D69}" srcOrd="1" destOrd="0" presId="urn:microsoft.com/office/officeart/2005/8/layout/pyramid1"/>
    <dgm:cxn modelId="{C247955E-B72E-48C8-958C-CCE46542B88C}" type="presParOf" srcId="{78517E5A-1D1A-4372-980A-0B02B72ADD9C}" destId="{7847701B-AB71-421E-A8E4-6211A55ED6DA}" srcOrd="2" destOrd="0" presId="urn:microsoft.com/office/officeart/2005/8/layout/pyramid1"/>
    <dgm:cxn modelId="{0B310C32-B04B-4EC3-96AC-708791BA1C00}" type="presParOf" srcId="{7847701B-AB71-421E-A8E4-6211A55ED6DA}" destId="{A9C28B63-A832-41B7-AD12-B31B51CF2D4D}" srcOrd="0" destOrd="0" presId="urn:microsoft.com/office/officeart/2005/8/layout/pyramid1"/>
    <dgm:cxn modelId="{F53024F5-D3EF-4F4B-B995-2A33B2F44A18}" type="presParOf" srcId="{7847701B-AB71-421E-A8E4-6211A55ED6DA}" destId="{3EC64255-EDD0-42BE-B6CA-37F7A786E4A6}" srcOrd="1" destOrd="0" presId="urn:microsoft.com/office/officeart/2005/8/layout/pyramid1"/>
    <dgm:cxn modelId="{2C1260CB-6858-4DAC-A539-73E6D063C896}" type="presParOf" srcId="{78517E5A-1D1A-4372-980A-0B02B72ADD9C}" destId="{57F9002B-F5DA-43CA-9FD2-6123EB04CEFE}" srcOrd="3" destOrd="0" presId="urn:microsoft.com/office/officeart/2005/8/layout/pyramid1"/>
    <dgm:cxn modelId="{62AF4D5F-EFDE-4063-A9B2-804ED21E0557}" type="presParOf" srcId="{57F9002B-F5DA-43CA-9FD2-6123EB04CEFE}" destId="{FA30E27B-2E6E-446B-84BB-A331FEEF49CD}" srcOrd="0" destOrd="0" presId="urn:microsoft.com/office/officeart/2005/8/layout/pyramid1"/>
    <dgm:cxn modelId="{3B5C4923-8DC9-493D-B240-0E10BF7B8485}" type="presParOf" srcId="{57F9002B-F5DA-43CA-9FD2-6123EB04CEFE}" destId="{1931C99A-D9E7-44FE-BF44-AFCCD1EC16CD}" srcOrd="1" destOrd="0" presId="urn:microsoft.com/office/officeart/2005/8/layout/pyramid1"/>
    <dgm:cxn modelId="{D13D8C06-6FFB-44C2-8012-50CB3E6F8228}" type="presParOf" srcId="{78517E5A-1D1A-4372-980A-0B02B72ADD9C}" destId="{0E961DE7-4B64-4042-B584-1B4222E1A03F}" srcOrd="4" destOrd="0" presId="urn:microsoft.com/office/officeart/2005/8/layout/pyramid1"/>
    <dgm:cxn modelId="{96994BD2-E717-4985-9AE8-4BE573DB6439}" type="presParOf" srcId="{0E961DE7-4B64-4042-B584-1B4222E1A03F}" destId="{9246D7CB-8326-4168-8EAF-1CB8C62BE659}" srcOrd="0" destOrd="0" presId="urn:microsoft.com/office/officeart/2005/8/layout/pyramid1"/>
    <dgm:cxn modelId="{B692B29A-06C7-479B-AE13-A45D88E37519}" type="presParOf" srcId="{0E961DE7-4B64-4042-B584-1B4222E1A03F}" destId="{90DA5DA1-2AEF-4FE0-B670-2EE8718D3315}" srcOrd="1" destOrd="0" presId="urn:microsoft.com/office/officeart/2005/8/layout/pyramid1"/>
    <dgm:cxn modelId="{5A980D20-374A-461E-8E38-455D473091B5}" type="presParOf" srcId="{78517E5A-1D1A-4372-980A-0B02B72ADD9C}" destId="{9CDEE0D1-DE27-4581-92FE-7600C1378E84}" srcOrd="5" destOrd="0" presId="urn:microsoft.com/office/officeart/2005/8/layout/pyramid1"/>
    <dgm:cxn modelId="{40515A27-4C74-4E79-A1CB-BBBE50FDD774}" type="presParOf" srcId="{9CDEE0D1-DE27-4581-92FE-7600C1378E84}" destId="{E77B3907-93B1-46A2-8242-313C0B4BBDBA}" srcOrd="0" destOrd="0" presId="urn:microsoft.com/office/officeart/2005/8/layout/pyramid1"/>
    <dgm:cxn modelId="{9025D366-8735-4889-879F-B40C16E73F42}" type="presParOf" srcId="{9CDEE0D1-DE27-4581-92FE-7600C1378E84}" destId="{C8513D26-EAE0-433F-B541-194CBD8358B7}" srcOrd="1" destOrd="0" presId="urn:microsoft.com/office/officeart/2005/8/layout/pyramid1"/>
    <dgm:cxn modelId="{7437077F-A4DD-4133-988D-F7E65F32C0ED}" type="presParOf" srcId="{78517E5A-1D1A-4372-980A-0B02B72ADD9C}" destId="{EC5855B0-B608-416C-AD2B-AC38EF5197CD}" srcOrd="6" destOrd="0" presId="urn:microsoft.com/office/officeart/2005/8/layout/pyramid1"/>
    <dgm:cxn modelId="{546F3F42-F118-4C37-9F36-8DF4E8A21350}" type="presParOf" srcId="{EC5855B0-B608-416C-AD2B-AC38EF5197CD}" destId="{976EFF64-528D-4024-B978-7B10A1BEBD9A}" srcOrd="0" destOrd="0" presId="urn:microsoft.com/office/officeart/2005/8/layout/pyramid1"/>
    <dgm:cxn modelId="{26188246-B67A-47A3-9806-E47A8340E9C6}" type="presParOf" srcId="{EC5855B0-B608-416C-AD2B-AC38EF5197CD}" destId="{A408AE24-8876-4EDF-97D5-B2DD23E20873}"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3AE7FF2C-D3BF-40F1-A993-C4BFD3C7B3BE}" type="doc">
      <dgm:prSet loTypeId="urn:microsoft.com/office/officeart/2005/8/layout/pyramid3" loCatId="pyramid" qsTypeId="urn:microsoft.com/office/officeart/2005/8/quickstyle/simple1" qsCatId="simple" csTypeId="urn:microsoft.com/office/officeart/2005/8/colors/colorful1" csCatId="colorful" phldr="1"/>
      <dgm:spPr/>
    </dgm:pt>
    <dgm:pt modelId="{4DAD555E-95C7-4C80-9C46-355FE84875A7}">
      <dgm:prSet custT="1"/>
      <dgm:spPr/>
      <dgm:t>
        <a:bodyPr/>
        <a:lstStyle/>
        <a:p>
          <a:pPr>
            <a:lnSpc>
              <a:spcPct val="100000"/>
            </a:lnSpc>
          </a:pPr>
          <a:r>
            <a:rPr lang="en-US" sz="1800" dirty="0">
              <a:effectLst/>
              <a:latin typeface="Aptos" panose="020B0004020202020204" pitchFamily="34" charset="0"/>
              <a:ea typeface="Aptos" panose="020B0004020202020204" pitchFamily="34" charset="0"/>
              <a:cs typeface="Times New Roman" panose="02020603050405020304" pitchFamily="18" charset="0"/>
            </a:rPr>
            <a:t>FINANCIAL AID TECHS</a:t>
          </a:r>
        </a:p>
        <a:p>
          <a:pPr>
            <a:lnSpc>
              <a:spcPct val="100000"/>
            </a:lnSpc>
          </a:pPr>
          <a:r>
            <a:rPr lang="en-US" sz="1800" dirty="0">
              <a:effectLst/>
              <a:latin typeface="Aptos" panose="020B0004020202020204" pitchFamily="34" charset="0"/>
              <a:ea typeface="Aptos" panose="020B0004020202020204" pitchFamily="34" charset="0"/>
              <a:cs typeface="Times New Roman" panose="02020603050405020304" pitchFamily="18" charset="0"/>
            </a:rPr>
            <a:t>(Little ole Marvin)</a:t>
          </a:r>
        </a:p>
      </dgm:t>
    </dgm:pt>
    <dgm:pt modelId="{E36CD1E7-F0E5-4716-915F-7C3A5A09F450}" type="parTrans" cxnId="{1ADA2610-50F3-4DF5-9942-F3B8B8446435}">
      <dgm:prSet/>
      <dgm:spPr/>
      <dgm:t>
        <a:bodyPr/>
        <a:lstStyle/>
        <a:p>
          <a:endParaRPr lang="en-US"/>
        </a:p>
      </dgm:t>
    </dgm:pt>
    <dgm:pt modelId="{BA1F70CD-7C5E-4D84-ABA5-34A6F5EE1FE3}" type="sibTrans" cxnId="{1ADA2610-50F3-4DF5-9942-F3B8B8446435}">
      <dgm:prSet/>
      <dgm:spPr/>
      <dgm:t>
        <a:bodyPr/>
        <a:lstStyle/>
        <a:p>
          <a:endParaRPr lang="en-US"/>
        </a:p>
      </dgm:t>
    </dgm:pt>
    <dgm:pt modelId="{A71DA1D3-B2AF-4D39-9A5C-367F339A67B0}">
      <dgm:prSet custT="1"/>
      <dgm:spPr/>
      <dgm:t>
        <a:bodyPr/>
        <a:lstStyle/>
        <a:p>
          <a:r>
            <a:rPr lang="en-US" sz="1400" dirty="0">
              <a:effectLst/>
              <a:latin typeface="Aptos" panose="020B0004020202020204" pitchFamily="34" charset="0"/>
              <a:ea typeface="Aptos" panose="020B0004020202020204" pitchFamily="34" charset="0"/>
              <a:cs typeface="Times New Roman" panose="02020603050405020304" pitchFamily="18" charset="0"/>
            </a:rPr>
            <a:t>FINANCIAL AID ADVISORS</a:t>
          </a:r>
        </a:p>
        <a:p>
          <a:r>
            <a:rPr lang="en-US" sz="1400" dirty="0">
              <a:effectLst/>
              <a:latin typeface="Aptos" panose="020B0004020202020204" pitchFamily="34" charset="0"/>
              <a:ea typeface="Aptos" panose="020B0004020202020204" pitchFamily="34" charset="0"/>
              <a:cs typeface="Times New Roman" panose="02020603050405020304" pitchFamily="18" charset="0"/>
            </a:rPr>
            <a:t> </a:t>
          </a:r>
        </a:p>
      </dgm:t>
    </dgm:pt>
    <dgm:pt modelId="{25F599B7-5460-4358-AF3A-54272806D8B2}" type="parTrans" cxnId="{CE926F11-3009-4569-86FA-3AFE47C0FEE8}">
      <dgm:prSet/>
      <dgm:spPr/>
      <dgm:t>
        <a:bodyPr/>
        <a:lstStyle/>
        <a:p>
          <a:endParaRPr lang="en-US"/>
        </a:p>
      </dgm:t>
    </dgm:pt>
    <dgm:pt modelId="{0E57F525-9F3E-4744-A112-DAE364099565}" type="sibTrans" cxnId="{CE926F11-3009-4569-86FA-3AFE47C0FEE8}">
      <dgm:prSet/>
      <dgm:spPr/>
      <dgm:t>
        <a:bodyPr/>
        <a:lstStyle/>
        <a:p>
          <a:endParaRPr lang="en-US"/>
        </a:p>
      </dgm:t>
    </dgm:pt>
    <dgm:pt modelId="{D8E43B3F-9736-456A-AD62-5844AFCAD49C}">
      <dgm:prSet custT="1"/>
      <dgm:spPr/>
      <dgm:t>
        <a:bodyPr/>
        <a:lstStyle/>
        <a:p>
          <a:r>
            <a:rPr lang="en-US" sz="1400" dirty="0">
              <a:effectLst/>
              <a:latin typeface="Aptos" panose="020B0004020202020204" pitchFamily="34" charset="0"/>
              <a:ea typeface="Aptos" panose="020B0004020202020204" pitchFamily="34" charset="0"/>
              <a:cs typeface="Times New Roman" panose="02020603050405020304" pitchFamily="18" charset="0"/>
            </a:rPr>
            <a:t>COORDINATORS </a:t>
          </a:r>
        </a:p>
      </dgm:t>
    </dgm:pt>
    <dgm:pt modelId="{0166C145-5A15-4855-B703-C8E79B102F99}" type="parTrans" cxnId="{AF477A2A-3D6E-4482-A66B-C9DEADF402C5}">
      <dgm:prSet/>
      <dgm:spPr/>
      <dgm:t>
        <a:bodyPr/>
        <a:lstStyle/>
        <a:p>
          <a:endParaRPr lang="en-US"/>
        </a:p>
      </dgm:t>
    </dgm:pt>
    <dgm:pt modelId="{4F989A5A-5F67-40D6-B34C-A7ED4346E5D4}" type="sibTrans" cxnId="{AF477A2A-3D6E-4482-A66B-C9DEADF402C5}">
      <dgm:prSet/>
      <dgm:spPr/>
      <dgm:t>
        <a:bodyPr/>
        <a:lstStyle/>
        <a:p>
          <a:endParaRPr lang="en-US"/>
        </a:p>
      </dgm:t>
    </dgm:pt>
    <dgm:pt modelId="{0E045759-733E-4F7D-8660-D0451516C5C4}">
      <dgm:prSet custT="1"/>
      <dgm:spPr/>
      <dgm:t>
        <a:bodyPr/>
        <a:lstStyle/>
        <a:p>
          <a:r>
            <a:rPr lang="en-US" sz="1400" dirty="0">
              <a:effectLst/>
              <a:latin typeface="Aptos" panose="020B0004020202020204" pitchFamily="34" charset="0"/>
              <a:ea typeface="Aptos" panose="020B0004020202020204" pitchFamily="34" charset="0"/>
              <a:cs typeface="Times New Roman" panose="02020603050405020304" pitchFamily="18" charset="0"/>
            </a:rPr>
            <a:t>MANAGERS</a:t>
          </a:r>
        </a:p>
      </dgm:t>
    </dgm:pt>
    <dgm:pt modelId="{8EE17642-D451-4F51-87C0-35B3B42BA5C4}" type="parTrans" cxnId="{73833E3B-E303-454E-A923-496802FD338A}">
      <dgm:prSet/>
      <dgm:spPr/>
      <dgm:t>
        <a:bodyPr/>
        <a:lstStyle/>
        <a:p>
          <a:endParaRPr lang="en-US"/>
        </a:p>
      </dgm:t>
    </dgm:pt>
    <dgm:pt modelId="{4C7267D2-BC18-44CD-8AF3-F97E02D61340}" type="sibTrans" cxnId="{73833E3B-E303-454E-A923-496802FD338A}">
      <dgm:prSet/>
      <dgm:spPr/>
      <dgm:t>
        <a:bodyPr/>
        <a:lstStyle/>
        <a:p>
          <a:endParaRPr lang="en-US"/>
        </a:p>
      </dgm:t>
    </dgm:pt>
    <dgm:pt modelId="{B5A1BB39-508A-47A4-B43C-43C4BBB8AAE8}">
      <dgm:prSet custT="1"/>
      <dgm:spPr/>
      <dgm:t>
        <a:bodyPr/>
        <a:lstStyle/>
        <a:p>
          <a:r>
            <a:rPr lang="en-US" sz="1400" dirty="0">
              <a:effectLst/>
              <a:latin typeface="Aptos" panose="020B0004020202020204" pitchFamily="34" charset="0"/>
              <a:ea typeface="Aptos" panose="020B0004020202020204" pitchFamily="34" charset="0"/>
              <a:cs typeface="Times New Roman" panose="02020603050405020304" pitchFamily="18" charset="0"/>
            </a:rPr>
            <a:t>SYSTEMS TEAM</a:t>
          </a:r>
        </a:p>
      </dgm:t>
    </dgm:pt>
    <dgm:pt modelId="{5EDEA04A-4918-4E23-A263-72691CC9A34C}" type="parTrans" cxnId="{76726F9B-CB1D-4787-AD5F-863630EE77BE}">
      <dgm:prSet/>
      <dgm:spPr/>
      <dgm:t>
        <a:bodyPr/>
        <a:lstStyle/>
        <a:p>
          <a:endParaRPr lang="en-US"/>
        </a:p>
      </dgm:t>
    </dgm:pt>
    <dgm:pt modelId="{51EBF0AD-6784-4661-BED1-47396EB4B969}" type="sibTrans" cxnId="{76726F9B-CB1D-4787-AD5F-863630EE77BE}">
      <dgm:prSet/>
      <dgm:spPr/>
      <dgm:t>
        <a:bodyPr/>
        <a:lstStyle/>
        <a:p>
          <a:endParaRPr lang="en-US"/>
        </a:p>
      </dgm:t>
    </dgm:pt>
    <dgm:pt modelId="{6BE7A05B-710B-4187-A495-EC783FA340C3}">
      <dgm:prSet custT="1"/>
      <dgm:spPr/>
      <dgm:t>
        <a:bodyPr/>
        <a:lstStyle/>
        <a:p>
          <a:r>
            <a:rPr lang="en-US" sz="1400" dirty="0">
              <a:effectLst/>
              <a:latin typeface="Aptos" panose="020B0004020202020204" pitchFamily="34" charset="0"/>
              <a:ea typeface="Aptos" panose="020B0004020202020204" pitchFamily="34" charset="0"/>
              <a:cs typeface="Times New Roman" panose="02020603050405020304" pitchFamily="18" charset="0"/>
            </a:rPr>
            <a:t>DEAN/DIRECTOR</a:t>
          </a:r>
        </a:p>
      </dgm:t>
    </dgm:pt>
    <dgm:pt modelId="{8885921D-D00E-4C3F-A5B1-7E6E6B9FB35C}" type="parTrans" cxnId="{7D6C36C8-FF35-4ACF-90FE-3D07E5DB80E1}">
      <dgm:prSet/>
      <dgm:spPr/>
      <dgm:t>
        <a:bodyPr/>
        <a:lstStyle/>
        <a:p>
          <a:endParaRPr lang="en-US"/>
        </a:p>
      </dgm:t>
    </dgm:pt>
    <dgm:pt modelId="{AC838B32-801C-45EF-92A6-414F7E3F1525}" type="sibTrans" cxnId="{7D6C36C8-FF35-4ACF-90FE-3D07E5DB80E1}">
      <dgm:prSet/>
      <dgm:spPr/>
      <dgm:t>
        <a:bodyPr/>
        <a:lstStyle/>
        <a:p>
          <a:endParaRPr lang="en-US"/>
        </a:p>
      </dgm:t>
    </dgm:pt>
    <dgm:pt modelId="{3666AA99-F3B6-40FF-9A8C-D6BDAAB19F39}">
      <dgm:prSet custT="1"/>
      <dgm:spPr/>
      <dgm:t>
        <a:bodyPr/>
        <a:lstStyle/>
        <a:p>
          <a:r>
            <a:rPr lang="en-US" sz="1000" dirty="0">
              <a:effectLst/>
              <a:latin typeface="Aptos" panose="020B0004020202020204" pitchFamily="34" charset="0"/>
              <a:ea typeface="Aptos" panose="020B0004020202020204" pitchFamily="34" charset="0"/>
              <a:cs typeface="Times New Roman" panose="02020603050405020304" pitchFamily="18" charset="0"/>
            </a:rPr>
            <a:t>AVP</a:t>
          </a:r>
        </a:p>
      </dgm:t>
    </dgm:pt>
    <dgm:pt modelId="{33C7DBBA-9B2E-4B8A-BEDF-70A2E6A579F4}" type="parTrans" cxnId="{6ACDE01D-BD1E-45B0-A7DB-C88401B0B74B}">
      <dgm:prSet/>
      <dgm:spPr/>
      <dgm:t>
        <a:bodyPr/>
        <a:lstStyle/>
        <a:p>
          <a:endParaRPr lang="en-US"/>
        </a:p>
      </dgm:t>
    </dgm:pt>
    <dgm:pt modelId="{4632C990-2CC8-45C2-8DB6-24AF35F95EF0}" type="sibTrans" cxnId="{6ACDE01D-BD1E-45B0-A7DB-C88401B0B74B}">
      <dgm:prSet/>
      <dgm:spPr/>
      <dgm:t>
        <a:bodyPr/>
        <a:lstStyle/>
        <a:p>
          <a:endParaRPr lang="en-US"/>
        </a:p>
      </dgm:t>
    </dgm:pt>
    <dgm:pt modelId="{1AA60081-3CF3-4144-9D1E-A35F63FAE2B9}" type="pres">
      <dgm:prSet presAssocID="{3AE7FF2C-D3BF-40F1-A993-C4BFD3C7B3BE}" presName="Name0" presStyleCnt="0">
        <dgm:presLayoutVars>
          <dgm:dir/>
          <dgm:animLvl val="lvl"/>
          <dgm:resizeHandles val="exact"/>
        </dgm:presLayoutVars>
      </dgm:prSet>
      <dgm:spPr/>
    </dgm:pt>
    <dgm:pt modelId="{E3B1FC59-9AB6-4645-9167-B1583B9CBEDC}" type="pres">
      <dgm:prSet presAssocID="{4DAD555E-95C7-4C80-9C46-355FE84875A7}" presName="Name8" presStyleCnt="0"/>
      <dgm:spPr/>
    </dgm:pt>
    <dgm:pt modelId="{722528FB-6A12-438C-BE4F-8B7736309D78}" type="pres">
      <dgm:prSet presAssocID="{4DAD555E-95C7-4C80-9C46-355FE84875A7}" presName="level" presStyleLbl="node1" presStyleIdx="0" presStyleCnt="7" custScaleY="114250">
        <dgm:presLayoutVars>
          <dgm:chMax val="1"/>
          <dgm:bulletEnabled val="1"/>
        </dgm:presLayoutVars>
      </dgm:prSet>
      <dgm:spPr/>
    </dgm:pt>
    <dgm:pt modelId="{CD772363-6418-49B4-B771-F712E01BC09C}" type="pres">
      <dgm:prSet presAssocID="{4DAD555E-95C7-4C80-9C46-355FE84875A7}" presName="levelTx" presStyleLbl="revTx" presStyleIdx="0" presStyleCnt="0">
        <dgm:presLayoutVars>
          <dgm:chMax val="1"/>
          <dgm:bulletEnabled val="1"/>
        </dgm:presLayoutVars>
      </dgm:prSet>
      <dgm:spPr/>
    </dgm:pt>
    <dgm:pt modelId="{AF764960-1E99-43F6-A323-F889E268D4B8}" type="pres">
      <dgm:prSet presAssocID="{A71DA1D3-B2AF-4D39-9A5C-367F339A67B0}" presName="Name8" presStyleCnt="0"/>
      <dgm:spPr/>
    </dgm:pt>
    <dgm:pt modelId="{EE4E3D25-F16F-428A-AA0A-93B59DEE47B9}" type="pres">
      <dgm:prSet presAssocID="{A71DA1D3-B2AF-4D39-9A5C-367F339A67B0}" presName="level" presStyleLbl="node1" presStyleIdx="1" presStyleCnt="7">
        <dgm:presLayoutVars>
          <dgm:chMax val="1"/>
          <dgm:bulletEnabled val="1"/>
        </dgm:presLayoutVars>
      </dgm:prSet>
      <dgm:spPr/>
    </dgm:pt>
    <dgm:pt modelId="{2BF5F3A2-2F04-4C35-97BC-FF281D328FE0}" type="pres">
      <dgm:prSet presAssocID="{A71DA1D3-B2AF-4D39-9A5C-367F339A67B0}" presName="levelTx" presStyleLbl="revTx" presStyleIdx="0" presStyleCnt="0">
        <dgm:presLayoutVars>
          <dgm:chMax val="1"/>
          <dgm:bulletEnabled val="1"/>
        </dgm:presLayoutVars>
      </dgm:prSet>
      <dgm:spPr/>
    </dgm:pt>
    <dgm:pt modelId="{C99962B6-6E24-4061-9869-0F66CAC9FAA9}" type="pres">
      <dgm:prSet presAssocID="{D8E43B3F-9736-456A-AD62-5844AFCAD49C}" presName="Name8" presStyleCnt="0"/>
      <dgm:spPr/>
    </dgm:pt>
    <dgm:pt modelId="{AD5152ED-C37D-49A1-81D6-36EAE2BDC5EC}" type="pres">
      <dgm:prSet presAssocID="{D8E43B3F-9736-456A-AD62-5844AFCAD49C}" presName="level" presStyleLbl="node1" presStyleIdx="2" presStyleCnt="7">
        <dgm:presLayoutVars>
          <dgm:chMax val="1"/>
          <dgm:bulletEnabled val="1"/>
        </dgm:presLayoutVars>
      </dgm:prSet>
      <dgm:spPr/>
    </dgm:pt>
    <dgm:pt modelId="{52A09270-AE08-4D4B-BAE9-4FD0EC47277B}" type="pres">
      <dgm:prSet presAssocID="{D8E43B3F-9736-456A-AD62-5844AFCAD49C}" presName="levelTx" presStyleLbl="revTx" presStyleIdx="0" presStyleCnt="0">
        <dgm:presLayoutVars>
          <dgm:chMax val="1"/>
          <dgm:bulletEnabled val="1"/>
        </dgm:presLayoutVars>
      </dgm:prSet>
      <dgm:spPr/>
    </dgm:pt>
    <dgm:pt modelId="{9DDB6A82-239D-4C24-A45A-D5BB6110215B}" type="pres">
      <dgm:prSet presAssocID="{0E045759-733E-4F7D-8660-D0451516C5C4}" presName="Name8" presStyleCnt="0"/>
      <dgm:spPr/>
    </dgm:pt>
    <dgm:pt modelId="{38EA7E0A-D35A-475A-A919-949B62419F72}" type="pres">
      <dgm:prSet presAssocID="{0E045759-733E-4F7D-8660-D0451516C5C4}" presName="level" presStyleLbl="node1" presStyleIdx="3" presStyleCnt="7">
        <dgm:presLayoutVars>
          <dgm:chMax val="1"/>
          <dgm:bulletEnabled val="1"/>
        </dgm:presLayoutVars>
      </dgm:prSet>
      <dgm:spPr/>
    </dgm:pt>
    <dgm:pt modelId="{34F0BFAF-9505-4037-B837-BF59A9556AF8}" type="pres">
      <dgm:prSet presAssocID="{0E045759-733E-4F7D-8660-D0451516C5C4}" presName="levelTx" presStyleLbl="revTx" presStyleIdx="0" presStyleCnt="0">
        <dgm:presLayoutVars>
          <dgm:chMax val="1"/>
          <dgm:bulletEnabled val="1"/>
        </dgm:presLayoutVars>
      </dgm:prSet>
      <dgm:spPr/>
    </dgm:pt>
    <dgm:pt modelId="{01488E96-8162-4A59-A630-3F2A081BCE72}" type="pres">
      <dgm:prSet presAssocID="{B5A1BB39-508A-47A4-B43C-43C4BBB8AAE8}" presName="Name8" presStyleCnt="0"/>
      <dgm:spPr/>
    </dgm:pt>
    <dgm:pt modelId="{0137EBBF-0877-4D6F-938D-B9F916A01F9F}" type="pres">
      <dgm:prSet presAssocID="{B5A1BB39-508A-47A4-B43C-43C4BBB8AAE8}" presName="level" presStyleLbl="node1" presStyleIdx="4" presStyleCnt="7">
        <dgm:presLayoutVars>
          <dgm:chMax val="1"/>
          <dgm:bulletEnabled val="1"/>
        </dgm:presLayoutVars>
      </dgm:prSet>
      <dgm:spPr/>
    </dgm:pt>
    <dgm:pt modelId="{25DE4CDC-DA9B-4AD3-A397-1AEDCAFBB95A}" type="pres">
      <dgm:prSet presAssocID="{B5A1BB39-508A-47A4-B43C-43C4BBB8AAE8}" presName="levelTx" presStyleLbl="revTx" presStyleIdx="0" presStyleCnt="0">
        <dgm:presLayoutVars>
          <dgm:chMax val="1"/>
          <dgm:bulletEnabled val="1"/>
        </dgm:presLayoutVars>
      </dgm:prSet>
      <dgm:spPr/>
    </dgm:pt>
    <dgm:pt modelId="{B423A935-6412-49B3-89A3-70AE355D65EB}" type="pres">
      <dgm:prSet presAssocID="{6BE7A05B-710B-4187-A495-EC783FA340C3}" presName="Name8" presStyleCnt="0"/>
      <dgm:spPr/>
    </dgm:pt>
    <dgm:pt modelId="{6C8F4CEE-9DCE-4695-975E-92636B830EC7}" type="pres">
      <dgm:prSet presAssocID="{6BE7A05B-710B-4187-A495-EC783FA340C3}" presName="level" presStyleLbl="node1" presStyleIdx="5" presStyleCnt="7">
        <dgm:presLayoutVars>
          <dgm:chMax val="1"/>
          <dgm:bulletEnabled val="1"/>
        </dgm:presLayoutVars>
      </dgm:prSet>
      <dgm:spPr/>
    </dgm:pt>
    <dgm:pt modelId="{FC24ECB1-D4D8-48C7-B6A3-3607DA4A129F}" type="pres">
      <dgm:prSet presAssocID="{6BE7A05B-710B-4187-A495-EC783FA340C3}" presName="levelTx" presStyleLbl="revTx" presStyleIdx="0" presStyleCnt="0">
        <dgm:presLayoutVars>
          <dgm:chMax val="1"/>
          <dgm:bulletEnabled val="1"/>
        </dgm:presLayoutVars>
      </dgm:prSet>
      <dgm:spPr/>
    </dgm:pt>
    <dgm:pt modelId="{28F787E7-E8C1-4DE5-80F7-1EC048C90809}" type="pres">
      <dgm:prSet presAssocID="{3666AA99-F3B6-40FF-9A8C-D6BDAAB19F39}" presName="Name8" presStyleCnt="0"/>
      <dgm:spPr/>
    </dgm:pt>
    <dgm:pt modelId="{57072EFE-CD87-49D9-8818-6EB6782B0E06}" type="pres">
      <dgm:prSet presAssocID="{3666AA99-F3B6-40FF-9A8C-D6BDAAB19F39}" presName="level" presStyleLbl="node1" presStyleIdx="6" presStyleCnt="7" custLinFactNeighborX="-1897">
        <dgm:presLayoutVars>
          <dgm:chMax val="1"/>
          <dgm:bulletEnabled val="1"/>
        </dgm:presLayoutVars>
      </dgm:prSet>
      <dgm:spPr/>
    </dgm:pt>
    <dgm:pt modelId="{217394EF-5920-4071-922C-F5CF6E087218}" type="pres">
      <dgm:prSet presAssocID="{3666AA99-F3B6-40FF-9A8C-D6BDAAB19F39}" presName="levelTx" presStyleLbl="revTx" presStyleIdx="0" presStyleCnt="0">
        <dgm:presLayoutVars>
          <dgm:chMax val="1"/>
          <dgm:bulletEnabled val="1"/>
        </dgm:presLayoutVars>
      </dgm:prSet>
      <dgm:spPr/>
    </dgm:pt>
  </dgm:ptLst>
  <dgm:cxnLst>
    <dgm:cxn modelId="{1ADA2610-50F3-4DF5-9942-F3B8B8446435}" srcId="{3AE7FF2C-D3BF-40F1-A993-C4BFD3C7B3BE}" destId="{4DAD555E-95C7-4C80-9C46-355FE84875A7}" srcOrd="0" destOrd="0" parTransId="{E36CD1E7-F0E5-4716-915F-7C3A5A09F450}" sibTransId="{BA1F70CD-7C5E-4D84-ABA5-34A6F5EE1FE3}"/>
    <dgm:cxn modelId="{CE926F11-3009-4569-86FA-3AFE47C0FEE8}" srcId="{3AE7FF2C-D3BF-40F1-A993-C4BFD3C7B3BE}" destId="{A71DA1D3-B2AF-4D39-9A5C-367F339A67B0}" srcOrd="1" destOrd="0" parTransId="{25F599B7-5460-4358-AF3A-54272806D8B2}" sibTransId="{0E57F525-9F3E-4744-A112-DAE364099565}"/>
    <dgm:cxn modelId="{6BB16914-8EF6-4D02-8129-C7F97C5B9001}" type="presOf" srcId="{B5A1BB39-508A-47A4-B43C-43C4BBB8AAE8}" destId="{25DE4CDC-DA9B-4AD3-A397-1AEDCAFBB95A}" srcOrd="1" destOrd="0" presId="urn:microsoft.com/office/officeart/2005/8/layout/pyramid3"/>
    <dgm:cxn modelId="{4A14A718-1E0C-48CD-846F-1F5F3CC93283}" type="presOf" srcId="{6BE7A05B-710B-4187-A495-EC783FA340C3}" destId="{FC24ECB1-D4D8-48C7-B6A3-3607DA4A129F}" srcOrd="1" destOrd="0" presId="urn:microsoft.com/office/officeart/2005/8/layout/pyramid3"/>
    <dgm:cxn modelId="{6ACDE01D-BD1E-45B0-A7DB-C88401B0B74B}" srcId="{3AE7FF2C-D3BF-40F1-A993-C4BFD3C7B3BE}" destId="{3666AA99-F3B6-40FF-9A8C-D6BDAAB19F39}" srcOrd="6" destOrd="0" parTransId="{33C7DBBA-9B2E-4B8A-BEDF-70A2E6A579F4}" sibTransId="{4632C990-2CC8-45C2-8DB6-24AF35F95EF0}"/>
    <dgm:cxn modelId="{AF477A2A-3D6E-4482-A66B-C9DEADF402C5}" srcId="{3AE7FF2C-D3BF-40F1-A993-C4BFD3C7B3BE}" destId="{D8E43B3F-9736-456A-AD62-5844AFCAD49C}" srcOrd="2" destOrd="0" parTransId="{0166C145-5A15-4855-B703-C8E79B102F99}" sibTransId="{4F989A5A-5F67-40D6-B34C-A7ED4346E5D4}"/>
    <dgm:cxn modelId="{F7A69835-557F-4284-9C5C-A63F7D64E1C4}" type="presOf" srcId="{0E045759-733E-4F7D-8660-D0451516C5C4}" destId="{34F0BFAF-9505-4037-B837-BF59A9556AF8}" srcOrd="1" destOrd="0" presId="urn:microsoft.com/office/officeart/2005/8/layout/pyramid3"/>
    <dgm:cxn modelId="{73833E3B-E303-454E-A923-496802FD338A}" srcId="{3AE7FF2C-D3BF-40F1-A993-C4BFD3C7B3BE}" destId="{0E045759-733E-4F7D-8660-D0451516C5C4}" srcOrd="3" destOrd="0" parTransId="{8EE17642-D451-4F51-87C0-35B3B42BA5C4}" sibTransId="{4C7267D2-BC18-44CD-8AF3-F97E02D61340}"/>
    <dgm:cxn modelId="{CE8B0542-F632-45B2-A634-D5489C935E99}" type="presOf" srcId="{A71DA1D3-B2AF-4D39-9A5C-367F339A67B0}" destId="{2BF5F3A2-2F04-4C35-97BC-FF281D328FE0}" srcOrd="1" destOrd="0" presId="urn:microsoft.com/office/officeart/2005/8/layout/pyramid3"/>
    <dgm:cxn modelId="{A91E4545-D63A-4ECC-AD3C-98AFD9E19432}" type="presOf" srcId="{B5A1BB39-508A-47A4-B43C-43C4BBB8AAE8}" destId="{0137EBBF-0877-4D6F-938D-B9F916A01F9F}" srcOrd="0" destOrd="0" presId="urn:microsoft.com/office/officeart/2005/8/layout/pyramid3"/>
    <dgm:cxn modelId="{EDDF2A5A-559A-407F-8296-14D3E2DFB8B1}" type="presOf" srcId="{D8E43B3F-9736-456A-AD62-5844AFCAD49C}" destId="{52A09270-AE08-4D4B-BAE9-4FD0EC47277B}" srcOrd="1" destOrd="0" presId="urn:microsoft.com/office/officeart/2005/8/layout/pyramid3"/>
    <dgm:cxn modelId="{01683F86-3990-49BA-B825-072F53D8AAE8}" type="presOf" srcId="{0E045759-733E-4F7D-8660-D0451516C5C4}" destId="{38EA7E0A-D35A-475A-A919-949B62419F72}" srcOrd="0" destOrd="0" presId="urn:microsoft.com/office/officeart/2005/8/layout/pyramid3"/>
    <dgm:cxn modelId="{76726F9B-CB1D-4787-AD5F-863630EE77BE}" srcId="{3AE7FF2C-D3BF-40F1-A993-C4BFD3C7B3BE}" destId="{B5A1BB39-508A-47A4-B43C-43C4BBB8AAE8}" srcOrd="4" destOrd="0" parTransId="{5EDEA04A-4918-4E23-A263-72691CC9A34C}" sibTransId="{51EBF0AD-6784-4661-BED1-47396EB4B969}"/>
    <dgm:cxn modelId="{EA00409E-2D67-4B8B-945A-EF0FD9F5B5AE}" type="presOf" srcId="{3666AA99-F3B6-40FF-9A8C-D6BDAAB19F39}" destId="{217394EF-5920-4071-922C-F5CF6E087218}" srcOrd="1" destOrd="0" presId="urn:microsoft.com/office/officeart/2005/8/layout/pyramid3"/>
    <dgm:cxn modelId="{0F832FA5-ED04-4C28-9907-11D4B19369C5}" type="presOf" srcId="{4DAD555E-95C7-4C80-9C46-355FE84875A7}" destId="{CD772363-6418-49B4-B771-F712E01BC09C}" srcOrd="1" destOrd="0" presId="urn:microsoft.com/office/officeart/2005/8/layout/pyramid3"/>
    <dgm:cxn modelId="{E14E72AE-E572-4A88-9953-B5A7F5966852}" type="presOf" srcId="{6BE7A05B-710B-4187-A495-EC783FA340C3}" destId="{6C8F4CEE-9DCE-4695-975E-92636B830EC7}" srcOrd="0" destOrd="0" presId="urn:microsoft.com/office/officeart/2005/8/layout/pyramid3"/>
    <dgm:cxn modelId="{BEC29CB0-8A49-41A0-87C3-C135F072E4E6}" type="presOf" srcId="{3AE7FF2C-D3BF-40F1-A993-C4BFD3C7B3BE}" destId="{1AA60081-3CF3-4144-9D1E-A35F63FAE2B9}" srcOrd="0" destOrd="0" presId="urn:microsoft.com/office/officeart/2005/8/layout/pyramid3"/>
    <dgm:cxn modelId="{06D428B3-2A68-491E-B432-3925DBFFE399}" type="presOf" srcId="{4DAD555E-95C7-4C80-9C46-355FE84875A7}" destId="{722528FB-6A12-438C-BE4F-8B7736309D78}" srcOrd="0" destOrd="0" presId="urn:microsoft.com/office/officeart/2005/8/layout/pyramid3"/>
    <dgm:cxn modelId="{7D6C36C8-FF35-4ACF-90FE-3D07E5DB80E1}" srcId="{3AE7FF2C-D3BF-40F1-A993-C4BFD3C7B3BE}" destId="{6BE7A05B-710B-4187-A495-EC783FA340C3}" srcOrd="5" destOrd="0" parTransId="{8885921D-D00E-4C3F-A5B1-7E6E6B9FB35C}" sibTransId="{AC838B32-801C-45EF-92A6-414F7E3F1525}"/>
    <dgm:cxn modelId="{542329D8-D2E1-4D55-A6B7-6144FCE5EF9F}" type="presOf" srcId="{A71DA1D3-B2AF-4D39-9A5C-367F339A67B0}" destId="{EE4E3D25-F16F-428A-AA0A-93B59DEE47B9}" srcOrd="0" destOrd="0" presId="urn:microsoft.com/office/officeart/2005/8/layout/pyramid3"/>
    <dgm:cxn modelId="{44F2E1E3-C5A4-4EBC-9610-9BFA0688B5F5}" type="presOf" srcId="{D8E43B3F-9736-456A-AD62-5844AFCAD49C}" destId="{AD5152ED-C37D-49A1-81D6-36EAE2BDC5EC}" srcOrd="0" destOrd="0" presId="urn:microsoft.com/office/officeart/2005/8/layout/pyramid3"/>
    <dgm:cxn modelId="{3206EDFA-12C8-4553-9EA2-3C25E12AD5EB}" type="presOf" srcId="{3666AA99-F3B6-40FF-9A8C-D6BDAAB19F39}" destId="{57072EFE-CD87-49D9-8818-6EB6782B0E06}" srcOrd="0" destOrd="0" presId="urn:microsoft.com/office/officeart/2005/8/layout/pyramid3"/>
    <dgm:cxn modelId="{E783080C-776E-4FF8-B103-4BCE3E5AD11F}" type="presParOf" srcId="{1AA60081-3CF3-4144-9D1E-A35F63FAE2B9}" destId="{E3B1FC59-9AB6-4645-9167-B1583B9CBEDC}" srcOrd="0" destOrd="0" presId="urn:microsoft.com/office/officeart/2005/8/layout/pyramid3"/>
    <dgm:cxn modelId="{E237D447-1064-4C77-BEF4-32B4021DAC75}" type="presParOf" srcId="{E3B1FC59-9AB6-4645-9167-B1583B9CBEDC}" destId="{722528FB-6A12-438C-BE4F-8B7736309D78}" srcOrd="0" destOrd="0" presId="urn:microsoft.com/office/officeart/2005/8/layout/pyramid3"/>
    <dgm:cxn modelId="{052E8321-C0E9-4CDF-A075-B3726FC9A6F9}" type="presParOf" srcId="{E3B1FC59-9AB6-4645-9167-B1583B9CBEDC}" destId="{CD772363-6418-49B4-B771-F712E01BC09C}" srcOrd="1" destOrd="0" presId="urn:microsoft.com/office/officeart/2005/8/layout/pyramid3"/>
    <dgm:cxn modelId="{042EC907-4ECA-44E0-B58D-062A9D31838B}" type="presParOf" srcId="{1AA60081-3CF3-4144-9D1E-A35F63FAE2B9}" destId="{AF764960-1E99-43F6-A323-F889E268D4B8}" srcOrd="1" destOrd="0" presId="urn:microsoft.com/office/officeart/2005/8/layout/pyramid3"/>
    <dgm:cxn modelId="{EC464333-4218-4C95-B8C4-C9EA90755A77}" type="presParOf" srcId="{AF764960-1E99-43F6-A323-F889E268D4B8}" destId="{EE4E3D25-F16F-428A-AA0A-93B59DEE47B9}" srcOrd="0" destOrd="0" presId="urn:microsoft.com/office/officeart/2005/8/layout/pyramid3"/>
    <dgm:cxn modelId="{CA82ECD1-FDA6-497B-8A44-EA041C8C25A7}" type="presParOf" srcId="{AF764960-1E99-43F6-A323-F889E268D4B8}" destId="{2BF5F3A2-2F04-4C35-97BC-FF281D328FE0}" srcOrd="1" destOrd="0" presId="urn:microsoft.com/office/officeart/2005/8/layout/pyramid3"/>
    <dgm:cxn modelId="{C8F1EBF1-E592-4F4D-A9D0-9C828EC4893E}" type="presParOf" srcId="{1AA60081-3CF3-4144-9D1E-A35F63FAE2B9}" destId="{C99962B6-6E24-4061-9869-0F66CAC9FAA9}" srcOrd="2" destOrd="0" presId="urn:microsoft.com/office/officeart/2005/8/layout/pyramid3"/>
    <dgm:cxn modelId="{71BB8D4F-BF3D-4CA0-8A86-08C090BDC9B3}" type="presParOf" srcId="{C99962B6-6E24-4061-9869-0F66CAC9FAA9}" destId="{AD5152ED-C37D-49A1-81D6-36EAE2BDC5EC}" srcOrd="0" destOrd="0" presId="urn:microsoft.com/office/officeart/2005/8/layout/pyramid3"/>
    <dgm:cxn modelId="{6D33C90F-8234-412A-8238-6ED33A6AF34E}" type="presParOf" srcId="{C99962B6-6E24-4061-9869-0F66CAC9FAA9}" destId="{52A09270-AE08-4D4B-BAE9-4FD0EC47277B}" srcOrd="1" destOrd="0" presId="urn:microsoft.com/office/officeart/2005/8/layout/pyramid3"/>
    <dgm:cxn modelId="{46B8AF34-BE33-4272-BAD1-E8E20DC8896F}" type="presParOf" srcId="{1AA60081-3CF3-4144-9D1E-A35F63FAE2B9}" destId="{9DDB6A82-239D-4C24-A45A-D5BB6110215B}" srcOrd="3" destOrd="0" presId="urn:microsoft.com/office/officeart/2005/8/layout/pyramid3"/>
    <dgm:cxn modelId="{271467C1-9952-4267-A517-E468B012FB3A}" type="presParOf" srcId="{9DDB6A82-239D-4C24-A45A-D5BB6110215B}" destId="{38EA7E0A-D35A-475A-A919-949B62419F72}" srcOrd="0" destOrd="0" presId="urn:microsoft.com/office/officeart/2005/8/layout/pyramid3"/>
    <dgm:cxn modelId="{43A649A1-3345-441B-A6A0-DD9125BA94ED}" type="presParOf" srcId="{9DDB6A82-239D-4C24-A45A-D5BB6110215B}" destId="{34F0BFAF-9505-4037-B837-BF59A9556AF8}" srcOrd="1" destOrd="0" presId="urn:microsoft.com/office/officeart/2005/8/layout/pyramid3"/>
    <dgm:cxn modelId="{24A4C13D-E967-472D-AD48-39EDE4386C1A}" type="presParOf" srcId="{1AA60081-3CF3-4144-9D1E-A35F63FAE2B9}" destId="{01488E96-8162-4A59-A630-3F2A081BCE72}" srcOrd="4" destOrd="0" presId="urn:microsoft.com/office/officeart/2005/8/layout/pyramid3"/>
    <dgm:cxn modelId="{0F01E100-CA5C-4E14-A2AE-872EA077E333}" type="presParOf" srcId="{01488E96-8162-4A59-A630-3F2A081BCE72}" destId="{0137EBBF-0877-4D6F-938D-B9F916A01F9F}" srcOrd="0" destOrd="0" presId="urn:microsoft.com/office/officeart/2005/8/layout/pyramid3"/>
    <dgm:cxn modelId="{6AA44E9A-0930-4643-9431-50D2123C1DD4}" type="presParOf" srcId="{01488E96-8162-4A59-A630-3F2A081BCE72}" destId="{25DE4CDC-DA9B-4AD3-A397-1AEDCAFBB95A}" srcOrd="1" destOrd="0" presId="urn:microsoft.com/office/officeart/2005/8/layout/pyramid3"/>
    <dgm:cxn modelId="{4BD1205C-D18A-45CA-B603-3E9E0708E364}" type="presParOf" srcId="{1AA60081-3CF3-4144-9D1E-A35F63FAE2B9}" destId="{B423A935-6412-49B3-89A3-70AE355D65EB}" srcOrd="5" destOrd="0" presId="urn:microsoft.com/office/officeart/2005/8/layout/pyramid3"/>
    <dgm:cxn modelId="{D2AD0AA0-3ACE-4367-9162-FDA322ACA37B}" type="presParOf" srcId="{B423A935-6412-49B3-89A3-70AE355D65EB}" destId="{6C8F4CEE-9DCE-4695-975E-92636B830EC7}" srcOrd="0" destOrd="0" presId="urn:microsoft.com/office/officeart/2005/8/layout/pyramid3"/>
    <dgm:cxn modelId="{C0E66958-D911-40C9-A9A4-DA6FB9F643B5}" type="presParOf" srcId="{B423A935-6412-49B3-89A3-70AE355D65EB}" destId="{FC24ECB1-D4D8-48C7-B6A3-3607DA4A129F}" srcOrd="1" destOrd="0" presId="urn:microsoft.com/office/officeart/2005/8/layout/pyramid3"/>
    <dgm:cxn modelId="{FD52DC38-8BC6-49ED-AFDD-D7A95AD4720B}" type="presParOf" srcId="{1AA60081-3CF3-4144-9D1E-A35F63FAE2B9}" destId="{28F787E7-E8C1-4DE5-80F7-1EC048C90809}" srcOrd="6" destOrd="0" presId="urn:microsoft.com/office/officeart/2005/8/layout/pyramid3"/>
    <dgm:cxn modelId="{B50C3A5B-9F05-4153-B2EB-CC0DF6D30B70}" type="presParOf" srcId="{28F787E7-E8C1-4DE5-80F7-1EC048C90809}" destId="{57072EFE-CD87-49D9-8818-6EB6782B0E06}" srcOrd="0" destOrd="0" presId="urn:microsoft.com/office/officeart/2005/8/layout/pyramid3"/>
    <dgm:cxn modelId="{1E2799D6-CFEB-4E20-B905-745D53286C0F}" type="presParOf" srcId="{28F787E7-E8C1-4DE5-80F7-1EC048C90809}" destId="{217394EF-5920-4071-922C-F5CF6E087218}" srcOrd="1" destOrd="0" presId="urn:microsoft.com/office/officeart/2005/8/layout/pyramid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96E436-A865-4FA0-98DD-F6F841F0356F}">
      <dsp:nvSpPr>
        <dsp:cNvPr id="0" name=""/>
        <dsp:cNvSpPr/>
      </dsp:nvSpPr>
      <dsp:spPr>
        <a:xfrm>
          <a:off x="3016814" y="0"/>
          <a:ext cx="1006594" cy="830533"/>
        </a:xfrm>
        <a:prstGeom prst="trapezoid">
          <a:avLst>
            <a:gd name="adj" fmla="val 60599"/>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250000"/>
            </a:lnSpc>
            <a:spcBef>
              <a:spcPct val="0"/>
            </a:spcBef>
            <a:spcAft>
              <a:spcPct val="35000"/>
            </a:spcAft>
            <a:buNone/>
          </a:pPr>
          <a:r>
            <a:rPr lang="en-US" sz="1200" kern="1200" dirty="0">
              <a:effectLst/>
              <a:latin typeface="Aptos" panose="020B0004020202020204" pitchFamily="34" charset="0"/>
              <a:ea typeface="Aptos" panose="020B0004020202020204" pitchFamily="34" charset="0"/>
              <a:cs typeface="Times New Roman" panose="02020603050405020304" pitchFamily="18" charset="0"/>
            </a:rPr>
            <a:t>AVP  </a:t>
          </a:r>
        </a:p>
        <a:p>
          <a:pPr marL="0" lvl="0" indent="0" algn="ctr" defTabSz="533400">
            <a:lnSpc>
              <a:spcPct val="90000"/>
            </a:lnSpc>
            <a:spcBef>
              <a:spcPct val="0"/>
            </a:spcBef>
            <a:spcAft>
              <a:spcPct val="35000"/>
            </a:spcAft>
            <a:buNone/>
          </a:pPr>
          <a:r>
            <a:rPr lang="en-US" sz="1200" kern="1200" dirty="0">
              <a:effectLst/>
              <a:latin typeface="Aptos" panose="020B0004020202020204" pitchFamily="34" charset="0"/>
              <a:ea typeface="Aptos" panose="020B0004020202020204" pitchFamily="34" charset="0"/>
              <a:cs typeface="Times New Roman" panose="02020603050405020304" pitchFamily="18" charset="0"/>
            </a:rPr>
            <a:t>Ryan Clark</a:t>
          </a:r>
        </a:p>
      </dsp:txBody>
      <dsp:txXfrm>
        <a:off x="3016814" y="0"/>
        <a:ext cx="1006594" cy="830533"/>
      </dsp:txXfrm>
    </dsp:sp>
    <dsp:sp modelId="{DE73F520-2C4D-4D92-A08A-0FA1A781E0E0}">
      <dsp:nvSpPr>
        <dsp:cNvPr id="0" name=""/>
        <dsp:cNvSpPr/>
      </dsp:nvSpPr>
      <dsp:spPr>
        <a:xfrm>
          <a:off x="2516486" y="830533"/>
          <a:ext cx="2013189" cy="830533"/>
        </a:xfrm>
        <a:prstGeom prst="trapezoid">
          <a:avLst>
            <a:gd name="adj" fmla="val 60599"/>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effectLst/>
              <a:latin typeface="Aptos" panose="020B0004020202020204" pitchFamily="34" charset="0"/>
              <a:ea typeface="Aptos" panose="020B0004020202020204" pitchFamily="34" charset="0"/>
              <a:cs typeface="Times New Roman" panose="02020603050405020304" pitchFamily="18" charset="0"/>
            </a:rPr>
            <a:t>DEAN/DIRECTOR</a:t>
          </a:r>
        </a:p>
        <a:p>
          <a:pPr marL="0" lvl="0" indent="0" algn="ctr" defTabSz="533400">
            <a:lnSpc>
              <a:spcPct val="90000"/>
            </a:lnSpc>
            <a:spcBef>
              <a:spcPct val="0"/>
            </a:spcBef>
            <a:spcAft>
              <a:spcPct val="35000"/>
            </a:spcAft>
            <a:buNone/>
          </a:pPr>
          <a:r>
            <a:rPr lang="en-US" sz="1200" kern="1200" dirty="0">
              <a:effectLst/>
              <a:latin typeface="Aptos" panose="020B0004020202020204" pitchFamily="34" charset="0"/>
              <a:ea typeface="Aptos" panose="020B0004020202020204" pitchFamily="34" charset="0"/>
              <a:cs typeface="Times New Roman" panose="02020603050405020304" pitchFamily="18" charset="0"/>
            </a:rPr>
            <a:t> Peter Goss</a:t>
          </a:r>
        </a:p>
      </dsp:txBody>
      <dsp:txXfrm>
        <a:off x="2868794" y="830533"/>
        <a:ext cx="1308573" cy="830533"/>
      </dsp:txXfrm>
    </dsp:sp>
    <dsp:sp modelId="{A9C28B63-A832-41B7-AD12-B31B51CF2D4D}">
      <dsp:nvSpPr>
        <dsp:cNvPr id="0" name=""/>
        <dsp:cNvSpPr/>
      </dsp:nvSpPr>
      <dsp:spPr>
        <a:xfrm>
          <a:off x="2013189" y="1661067"/>
          <a:ext cx="3019784" cy="830533"/>
        </a:xfrm>
        <a:prstGeom prst="trapezoid">
          <a:avLst>
            <a:gd name="adj" fmla="val 60599"/>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effectLst/>
              <a:latin typeface="Aptos" panose="020B0004020202020204" pitchFamily="34" charset="0"/>
              <a:ea typeface="Aptos" panose="020B0004020202020204" pitchFamily="34" charset="0"/>
              <a:cs typeface="Times New Roman" panose="02020603050405020304" pitchFamily="18" charset="0"/>
            </a:rPr>
            <a:t>MANAGERS </a:t>
          </a:r>
        </a:p>
        <a:p>
          <a:pPr marL="0" lvl="0" indent="0" algn="ctr" defTabSz="622300">
            <a:lnSpc>
              <a:spcPct val="90000"/>
            </a:lnSpc>
            <a:spcBef>
              <a:spcPct val="0"/>
            </a:spcBef>
            <a:spcAft>
              <a:spcPct val="35000"/>
            </a:spcAft>
            <a:buNone/>
          </a:pPr>
          <a:r>
            <a:rPr lang="en-US" sz="1400" kern="1200" dirty="0">
              <a:effectLst/>
              <a:latin typeface="Aptos" panose="020B0004020202020204" pitchFamily="34" charset="0"/>
              <a:ea typeface="Aptos" panose="020B0004020202020204" pitchFamily="34" charset="0"/>
              <a:cs typeface="Times New Roman" panose="02020603050405020304" pitchFamily="18" charset="0"/>
            </a:rPr>
            <a:t>Shauna/Sarah, Rebecca, Carlos</a:t>
          </a:r>
        </a:p>
      </dsp:txBody>
      <dsp:txXfrm>
        <a:off x="2541651" y="1661067"/>
        <a:ext cx="1962859" cy="830533"/>
      </dsp:txXfrm>
    </dsp:sp>
    <dsp:sp modelId="{FA30E27B-2E6E-446B-84BB-A331FEEF49CD}">
      <dsp:nvSpPr>
        <dsp:cNvPr id="0" name=""/>
        <dsp:cNvSpPr/>
      </dsp:nvSpPr>
      <dsp:spPr>
        <a:xfrm>
          <a:off x="1509892" y="2491601"/>
          <a:ext cx="4026378" cy="830533"/>
        </a:xfrm>
        <a:prstGeom prst="trapezoid">
          <a:avLst>
            <a:gd name="adj" fmla="val 60599"/>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effectLst/>
              <a:latin typeface="Aptos" panose="020B0004020202020204" pitchFamily="34" charset="0"/>
              <a:ea typeface="Aptos" panose="020B0004020202020204" pitchFamily="34" charset="0"/>
              <a:cs typeface="Times New Roman" panose="02020603050405020304" pitchFamily="18" charset="0"/>
            </a:rPr>
            <a:t>COORDINATORS</a:t>
          </a:r>
        </a:p>
        <a:p>
          <a:pPr marL="0" lvl="0" indent="0" algn="ctr" defTabSz="622300">
            <a:lnSpc>
              <a:spcPct val="90000"/>
            </a:lnSpc>
            <a:spcBef>
              <a:spcPct val="0"/>
            </a:spcBef>
            <a:spcAft>
              <a:spcPct val="35000"/>
            </a:spcAft>
            <a:buNone/>
          </a:pPr>
          <a:r>
            <a:rPr lang="en-US" sz="1400" kern="1200" dirty="0">
              <a:effectLst/>
              <a:latin typeface="Aptos" panose="020B0004020202020204" pitchFamily="34" charset="0"/>
              <a:ea typeface="Aptos" panose="020B0004020202020204" pitchFamily="34" charset="0"/>
              <a:cs typeface="Times New Roman" panose="02020603050405020304" pitchFamily="18" charset="0"/>
            </a:rPr>
            <a:t>Maureen, Heather, Nicole, Rachael, Lena</a:t>
          </a:r>
        </a:p>
      </dsp:txBody>
      <dsp:txXfrm>
        <a:off x="2214508" y="2491601"/>
        <a:ext cx="2617146" cy="830533"/>
      </dsp:txXfrm>
    </dsp:sp>
    <dsp:sp modelId="{9246D7CB-8326-4168-8EAF-1CB8C62BE659}">
      <dsp:nvSpPr>
        <dsp:cNvPr id="0" name=""/>
        <dsp:cNvSpPr/>
      </dsp:nvSpPr>
      <dsp:spPr>
        <a:xfrm>
          <a:off x="1006594" y="3322134"/>
          <a:ext cx="5032973" cy="830533"/>
        </a:xfrm>
        <a:prstGeom prst="trapezoid">
          <a:avLst>
            <a:gd name="adj" fmla="val 60599"/>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effectLst/>
              <a:latin typeface="Aptos" panose="020B0004020202020204" pitchFamily="34" charset="0"/>
              <a:ea typeface="Aptos" panose="020B0004020202020204" pitchFamily="34" charset="0"/>
              <a:cs typeface="Times New Roman" panose="02020603050405020304" pitchFamily="18" charset="0"/>
            </a:rPr>
            <a:t>SYSTEMS TEAM</a:t>
          </a:r>
        </a:p>
      </dsp:txBody>
      <dsp:txXfrm>
        <a:off x="1887365" y="3322134"/>
        <a:ext cx="3271432" cy="830533"/>
      </dsp:txXfrm>
    </dsp:sp>
    <dsp:sp modelId="{E77B3907-93B1-46A2-8242-313C0B4BBDBA}">
      <dsp:nvSpPr>
        <dsp:cNvPr id="0" name=""/>
        <dsp:cNvSpPr/>
      </dsp:nvSpPr>
      <dsp:spPr>
        <a:xfrm>
          <a:off x="503297" y="4152668"/>
          <a:ext cx="6039568" cy="830533"/>
        </a:xfrm>
        <a:prstGeom prst="trapezoid">
          <a:avLst>
            <a:gd name="adj" fmla="val 60599"/>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effectLst/>
              <a:latin typeface="Aptos" panose="020B0004020202020204" pitchFamily="34" charset="0"/>
              <a:ea typeface="Aptos" panose="020B0004020202020204" pitchFamily="34" charset="0"/>
              <a:cs typeface="Times New Roman" panose="02020603050405020304" pitchFamily="18" charset="0"/>
            </a:rPr>
            <a:t>FINANCIAL AID ADVISORS </a:t>
          </a:r>
        </a:p>
      </dsp:txBody>
      <dsp:txXfrm>
        <a:off x="1560221" y="4152668"/>
        <a:ext cx="3925719" cy="830533"/>
      </dsp:txXfrm>
    </dsp:sp>
    <dsp:sp modelId="{976EFF64-528D-4024-B978-7B10A1BEBD9A}">
      <dsp:nvSpPr>
        <dsp:cNvPr id="0" name=""/>
        <dsp:cNvSpPr/>
      </dsp:nvSpPr>
      <dsp:spPr>
        <a:xfrm>
          <a:off x="0" y="4983202"/>
          <a:ext cx="7046163" cy="830533"/>
        </a:xfrm>
        <a:prstGeom prst="trapezoid">
          <a:avLst>
            <a:gd name="adj" fmla="val 60599"/>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effectLst/>
              <a:latin typeface="Aptos" panose="020B0004020202020204" pitchFamily="34" charset="0"/>
              <a:ea typeface="Aptos" panose="020B0004020202020204" pitchFamily="34" charset="0"/>
              <a:cs typeface="Times New Roman" panose="02020603050405020304" pitchFamily="18" charset="0"/>
            </a:rPr>
            <a:t>FINANCIAL AID TECHS</a:t>
          </a:r>
        </a:p>
        <a:p>
          <a:pPr marL="0" lvl="0" indent="0" algn="ctr" defTabSz="1066800">
            <a:lnSpc>
              <a:spcPct val="90000"/>
            </a:lnSpc>
            <a:spcBef>
              <a:spcPct val="0"/>
            </a:spcBef>
            <a:spcAft>
              <a:spcPct val="35000"/>
            </a:spcAft>
            <a:buNone/>
          </a:pPr>
          <a:r>
            <a:rPr lang="en-US" sz="2400" kern="1200" dirty="0">
              <a:effectLst/>
              <a:latin typeface="Aptos" panose="020B0004020202020204" pitchFamily="34" charset="0"/>
              <a:ea typeface="Aptos" panose="020B0004020202020204" pitchFamily="34" charset="0"/>
              <a:cs typeface="Times New Roman" panose="02020603050405020304" pitchFamily="18" charset="0"/>
            </a:rPr>
            <a:t> (Little ole Marvin)</a:t>
          </a:r>
        </a:p>
      </dsp:txBody>
      <dsp:txXfrm>
        <a:off x="1233078" y="4983202"/>
        <a:ext cx="4580005" cy="8305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2528FB-6A12-438C-BE4F-8B7736309D78}">
      <dsp:nvSpPr>
        <dsp:cNvPr id="0" name=""/>
        <dsp:cNvSpPr/>
      </dsp:nvSpPr>
      <dsp:spPr>
        <a:xfrm rot="10800000">
          <a:off x="0" y="0"/>
          <a:ext cx="7552601" cy="959206"/>
        </a:xfrm>
        <a:prstGeom prst="trapezoid">
          <a:avLst>
            <a:gd name="adj" fmla="val 62974"/>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100000"/>
            </a:lnSpc>
            <a:spcBef>
              <a:spcPct val="0"/>
            </a:spcBef>
            <a:spcAft>
              <a:spcPct val="35000"/>
            </a:spcAft>
            <a:buNone/>
          </a:pPr>
          <a:r>
            <a:rPr lang="en-US" sz="1800" kern="1200" dirty="0">
              <a:effectLst/>
              <a:latin typeface="Aptos" panose="020B0004020202020204" pitchFamily="34" charset="0"/>
              <a:ea typeface="Aptos" panose="020B0004020202020204" pitchFamily="34" charset="0"/>
              <a:cs typeface="Times New Roman" panose="02020603050405020304" pitchFamily="18" charset="0"/>
            </a:rPr>
            <a:t>FINANCIAL AID TECHS</a:t>
          </a:r>
        </a:p>
        <a:p>
          <a:pPr marL="0" lvl="0" indent="0" algn="ctr" defTabSz="800100">
            <a:lnSpc>
              <a:spcPct val="100000"/>
            </a:lnSpc>
            <a:spcBef>
              <a:spcPct val="0"/>
            </a:spcBef>
            <a:spcAft>
              <a:spcPct val="35000"/>
            </a:spcAft>
            <a:buNone/>
          </a:pPr>
          <a:r>
            <a:rPr lang="en-US" sz="1800" kern="1200" dirty="0">
              <a:effectLst/>
              <a:latin typeface="Aptos" panose="020B0004020202020204" pitchFamily="34" charset="0"/>
              <a:ea typeface="Aptos" panose="020B0004020202020204" pitchFamily="34" charset="0"/>
              <a:cs typeface="Times New Roman" panose="02020603050405020304" pitchFamily="18" charset="0"/>
            </a:rPr>
            <a:t>(Little ole Marvin)</a:t>
          </a:r>
        </a:p>
      </dsp:txBody>
      <dsp:txXfrm rot="-10800000">
        <a:off x="1321705" y="0"/>
        <a:ext cx="4909190" cy="959206"/>
      </dsp:txXfrm>
    </dsp:sp>
    <dsp:sp modelId="{EE4E3D25-F16F-428A-AA0A-93B59DEE47B9}">
      <dsp:nvSpPr>
        <dsp:cNvPr id="0" name=""/>
        <dsp:cNvSpPr/>
      </dsp:nvSpPr>
      <dsp:spPr>
        <a:xfrm rot="10800000">
          <a:off x="604049" y="959206"/>
          <a:ext cx="6344502" cy="839568"/>
        </a:xfrm>
        <a:prstGeom prst="trapezoid">
          <a:avLst>
            <a:gd name="adj" fmla="val 62974"/>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effectLst/>
              <a:latin typeface="Aptos" panose="020B0004020202020204" pitchFamily="34" charset="0"/>
              <a:ea typeface="Aptos" panose="020B0004020202020204" pitchFamily="34" charset="0"/>
              <a:cs typeface="Times New Roman" panose="02020603050405020304" pitchFamily="18" charset="0"/>
            </a:rPr>
            <a:t>FINANCIAL AID ADVISORS</a:t>
          </a:r>
        </a:p>
        <a:p>
          <a:pPr marL="0" lvl="0" indent="0" algn="ctr" defTabSz="622300">
            <a:lnSpc>
              <a:spcPct val="90000"/>
            </a:lnSpc>
            <a:spcBef>
              <a:spcPct val="0"/>
            </a:spcBef>
            <a:spcAft>
              <a:spcPct val="35000"/>
            </a:spcAft>
            <a:buNone/>
          </a:pPr>
          <a:r>
            <a:rPr lang="en-US" sz="1400" kern="1200" dirty="0">
              <a:effectLst/>
              <a:latin typeface="Aptos" panose="020B0004020202020204" pitchFamily="34" charset="0"/>
              <a:ea typeface="Aptos" panose="020B0004020202020204" pitchFamily="34" charset="0"/>
              <a:cs typeface="Times New Roman" panose="02020603050405020304" pitchFamily="18" charset="0"/>
            </a:rPr>
            <a:t> </a:t>
          </a:r>
        </a:p>
      </dsp:txBody>
      <dsp:txXfrm rot="-10800000">
        <a:off x="1714337" y="959206"/>
        <a:ext cx="4123926" cy="839568"/>
      </dsp:txXfrm>
    </dsp:sp>
    <dsp:sp modelId="{AD5152ED-C37D-49A1-81D6-36EAE2BDC5EC}">
      <dsp:nvSpPr>
        <dsp:cNvPr id="0" name=""/>
        <dsp:cNvSpPr/>
      </dsp:nvSpPr>
      <dsp:spPr>
        <a:xfrm rot="10800000">
          <a:off x="1132757" y="1798774"/>
          <a:ext cx="5287085" cy="839568"/>
        </a:xfrm>
        <a:prstGeom prst="trapezoid">
          <a:avLst>
            <a:gd name="adj" fmla="val 62974"/>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effectLst/>
              <a:latin typeface="Aptos" panose="020B0004020202020204" pitchFamily="34" charset="0"/>
              <a:ea typeface="Aptos" panose="020B0004020202020204" pitchFamily="34" charset="0"/>
              <a:cs typeface="Times New Roman" panose="02020603050405020304" pitchFamily="18" charset="0"/>
            </a:rPr>
            <a:t>COORDINATORS </a:t>
          </a:r>
        </a:p>
      </dsp:txBody>
      <dsp:txXfrm rot="-10800000">
        <a:off x="2057997" y="1798774"/>
        <a:ext cx="3436605" cy="839568"/>
      </dsp:txXfrm>
    </dsp:sp>
    <dsp:sp modelId="{38EA7E0A-D35A-475A-A919-949B62419F72}">
      <dsp:nvSpPr>
        <dsp:cNvPr id="0" name=""/>
        <dsp:cNvSpPr/>
      </dsp:nvSpPr>
      <dsp:spPr>
        <a:xfrm rot="10800000">
          <a:off x="1661466" y="2638343"/>
          <a:ext cx="4229668" cy="839568"/>
        </a:xfrm>
        <a:prstGeom prst="trapezoid">
          <a:avLst>
            <a:gd name="adj" fmla="val 62974"/>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effectLst/>
              <a:latin typeface="Aptos" panose="020B0004020202020204" pitchFamily="34" charset="0"/>
              <a:ea typeface="Aptos" panose="020B0004020202020204" pitchFamily="34" charset="0"/>
              <a:cs typeface="Times New Roman" panose="02020603050405020304" pitchFamily="18" charset="0"/>
            </a:rPr>
            <a:t>MANAGERS</a:t>
          </a:r>
        </a:p>
      </dsp:txBody>
      <dsp:txXfrm rot="-10800000">
        <a:off x="2401658" y="2638343"/>
        <a:ext cx="2749284" cy="839568"/>
      </dsp:txXfrm>
    </dsp:sp>
    <dsp:sp modelId="{0137EBBF-0877-4D6F-938D-B9F916A01F9F}">
      <dsp:nvSpPr>
        <dsp:cNvPr id="0" name=""/>
        <dsp:cNvSpPr/>
      </dsp:nvSpPr>
      <dsp:spPr>
        <a:xfrm rot="10800000">
          <a:off x="2190174" y="3477911"/>
          <a:ext cx="3172251" cy="839568"/>
        </a:xfrm>
        <a:prstGeom prst="trapezoid">
          <a:avLst>
            <a:gd name="adj" fmla="val 62974"/>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effectLst/>
              <a:latin typeface="Aptos" panose="020B0004020202020204" pitchFamily="34" charset="0"/>
              <a:ea typeface="Aptos" panose="020B0004020202020204" pitchFamily="34" charset="0"/>
              <a:cs typeface="Times New Roman" panose="02020603050405020304" pitchFamily="18" charset="0"/>
            </a:rPr>
            <a:t>SYSTEMS TEAM</a:t>
          </a:r>
        </a:p>
      </dsp:txBody>
      <dsp:txXfrm rot="-10800000">
        <a:off x="2745318" y="3477911"/>
        <a:ext cx="2061963" cy="839568"/>
      </dsp:txXfrm>
    </dsp:sp>
    <dsp:sp modelId="{6C8F4CEE-9DCE-4695-975E-92636B830EC7}">
      <dsp:nvSpPr>
        <dsp:cNvPr id="0" name=""/>
        <dsp:cNvSpPr/>
      </dsp:nvSpPr>
      <dsp:spPr>
        <a:xfrm rot="10800000">
          <a:off x="2718883" y="4317479"/>
          <a:ext cx="2114834" cy="839568"/>
        </a:xfrm>
        <a:prstGeom prst="trapezoid">
          <a:avLst>
            <a:gd name="adj" fmla="val 62974"/>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effectLst/>
              <a:latin typeface="Aptos" panose="020B0004020202020204" pitchFamily="34" charset="0"/>
              <a:ea typeface="Aptos" panose="020B0004020202020204" pitchFamily="34" charset="0"/>
              <a:cs typeface="Times New Roman" panose="02020603050405020304" pitchFamily="18" charset="0"/>
            </a:rPr>
            <a:t>DEAN/DIRECTOR</a:t>
          </a:r>
        </a:p>
      </dsp:txBody>
      <dsp:txXfrm rot="-10800000">
        <a:off x="3088979" y="4317479"/>
        <a:ext cx="1374642" cy="839568"/>
      </dsp:txXfrm>
    </dsp:sp>
    <dsp:sp modelId="{57072EFE-CD87-49D9-8818-6EB6782B0E06}">
      <dsp:nvSpPr>
        <dsp:cNvPr id="0" name=""/>
        <dsp:cNvSpPr/>
      </dsp:nvSpPr>
      <dsp:spPr>
        <a:xfrm rot="10800000">
          <a:off x="3227532" y="5157047"/>
          <a:ext cx="1057417" cy="839568"/>
        </a:xfrm>
        <a:prstGeom prst="trapezoid">
          <a:avLst>
            <a:gd name="adj" fmla="val 62974"/>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effectLst/>
              <a:latin typeface="Aptos" panose="020B0004020202020204" pitchFamily="34" charset="0"/>
              <a:ea typeface="Aptos" panose="020B0004020202020204" pitchFamily="34" charset="0"/>
              <a:cs typeface="Times New Roman" panose="02020603050405020304" pitchFamily="18" charset="0"/>
            </a:rPr>
            <a:t>AVP</a:t>
          </a:r>
        </a:p>
      </dsp:txBody>
      <dsp:txXfrm rot="-10800000">
        <a:off x="3227532" y="5157047"/>
        <a:ext cx="1057417" cy="839568"/>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601C586C-A5C6-4BDD-9AA5-C6F5CF5E8AD7}" type="datetimeFigureOut">
              <a:rPr lang="en-US" smtClean="0"/>
              <a:t>1/30/2026</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A7C8AABF-33AD-471A-ADFF-854D7D32F124}" type="slidenum">
              <a:rPr lang="en-US" smtClean="0"/>
              <a:t>‹#›</a:t>
            </a:fld>
            <a:endParaRPr lang="en-US"/>
          </a:p>
        </p:txBody>
      </p:sp>
    </p:spTree>
    <p:extLst>
      <p:ext uri="{BB962C8B-B14F-4D97-AF65-F5344CB8AC3E}">
        <p14:creationId xmlns:p14="http://schemas.microsoft.com/office/powerpoint/2010/main" val="16123746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7C8AABF-33AD-471A-ADFF-854D7D32F124}" type="slidenum">
              <a:rPr lang="en-US" smtClean="0"/>
              <a:t>1</a:t>
            </a:fld>
            <a:endParaRPr lang="en-US"/>
          </a:p>
        </p:txBody>
      </p:sp>
    </p:spTree>
    <p:extLst>
      <p:ext uri="{BB962C8B-B14F-4D97-AF65-F5344CB8AC3E}">
        <p14:creationId xmlns:p14="http://schemas.microsoft.com/office/powerpoint/2010/main" val="796785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7C8AABF-33AD-471A-ADFF-854D7D32F124}" type="slidenum">
              <a:rPr lang="en-US" smtClean="0"/>
              <a:t>10</a:t>
            </a:fld>
            <a:endParaRPr lang="en-US"/>
          </a:p>
        </p:txBody>
      </p:sp>
    </p:spTree>
    <p:extLst>
      <p:ext uri="{BB962C8B-B14F-4D97-AF65-F5344CB8AC3E}">
        <p14:creationId xmlns:p14="http://schemas.microsoft.com/office/powerpoint/2010/main" val="570593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 y="4364882"/>
            <a:ext cx="6856413" cy="4931518"/>
          </a:xfrm>
        </p:spPr>
        <p:txBody>
          <a:bodyPr/>
          <a:lstStyle/>
          <a:p>
            <a:endParaRPr lang="en-US" sz="115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7C8AABF-33AD-471A-ADFF-854D7D32F124}" type="slidenum">
              <a:rPr lang="en-US" smtClean="0"/>
              <a:t>11</a:t>
            </a:fld>
            <a:endParaRPr lang="en-US"/>
          </a:p>
        </p:txBody>
      </p:sp>
    </p:spTree>
    <p:extLst>
      <p:ext uri="{BB962C8B-B14F-4D97-AF65-F5344CB8AC3E}">
        <p14:creationId xmlns:p14="http://schemas.microsoft.com/office/powerpoint/2010/main" val="531988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C8AABF-33AD-471A-ADFF-854D7D32F124}" type="slidenum">
              <a:rPr lang="en-US" smtClean="0"/>
              <a:t>12</a:t>
            </a:fld>
            <a:endParaRPr lang="en-US"/>
          </a:p>
        </p:txBody>
      </p:sp>
    </p:spTree>
    <p:extLst>
      <p:ext uri="{BB962C8B-B14F-4D97-AF65-F5344CB8AC3E}">
        <p14:creationId xmlns:p14="http://schemas.microsoft.com/office/powerpoint/2010/main" val="34763050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C8AABF-33AD-471A-ADFF-854D7D32F124}" type="slidenum">
              <a:rPr lang="en-US" smtClean="0"/>
              <a:t>13</a:t>
            </a:fld>
            <a:endParaRPr lang="en-US"/>
          </a:p>
        </p:txBody>
      </p:sp>
    </p:spTree>
    <p:extLst>
      <p:ext uri="{BB962C8B-B14F-4D97-AF65-F5344CB8AC3E}">
        <p14:creationId xmlns:p14="http://schemas.microsoft.com/office/powerpoint/2010/main" val="3666085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37995" y="4473892"/>
            <a:ext cx="6425851" cy="4232388"/>
          </a:xfrm>
        </p:spPr>
        <p:txBody>
          <a:bodyPr/>
          <a:lstStyle/>
          <a:p>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7C8AABF-33AD-471A-ADFF-854D7D32F124}" type="slidenum">
              <a:rPr lang="en-US" smtClean="0"/>
              <a:t>2</a:t>
            </a:fld>
            <a:endParaRPr lang="en-US"/>
          </a:p>
        </p:txBody>
      </p:sp>
    </p:spTree>
    <p:extLst>
      <p:ext uri="{BB962C8B-B14F-4D97-AF65-F5344CB8AC3E}">
        <p14:creationId xmlns:p14="http://schemas.microsoft.com/office/powerpoint/2010/main" val="1552936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73893"/>
            <a:ext cx="5486400" cy="4030292"/>
          </a:xfrm>
        </p:spPr>
        <p:txBody>
          <a:bodyPr/>
          <a:lstStyle/>
          <a:p>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7C8AABF-33AD-471A-ADFF-854D7D32F124}" type="slidenum">
              <a:rPr lang="en-US" smtClean="0"/>
              <a:t>3</a:t>
            </a:fld>
            <a:endParaRPr lang="en-US"/>
          </a:p>
        </p:txBody>
      </p:sp>
    </p:spTree>
    <p:extLst>
      <p:ext uri="{BB962C8B-B14F-4D97-AF65-F5344CB8AC3E}">
        <p14:creationId xmlns:p14="http://schemas.microsoft.com/office/powerpoint/2010/main" val="927323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C8AABF-33AD-471A-ADFF-854D7D32F124}" type="slidenum">
              <a:rPr lang="en-US" smtClean="0"/>
              <a:t>4</a:t>
            </a:fld>
            <a:endParaRPr lang="en-US"/>
          </a:p>
        </p:txBody>
      </p:sp>
    </p:spTree>
    <p:extLst>
      <p:ext uri="{BB962C8B-B14F-4D97-AF65-F5344CB8AC3E}">
        <p14:creationId xmlns:p14="http://schemas.microsoft.com/office/powerpoint/2010/main" val="4280910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9763" y="788988"/>
            <a:ext cx="5578475" cy="3138487"/>
          </a:xfrm>
        </p:spPr>
      </p:sp>
      <p:sp>
        <p:nvSpPr>
          <p:cNvPr id="3" name="Notes Placeholder 2"/>
          <p:cNvSpPr>
            <a:spLocks noGrp="1"/>
          </p:cNvSpPr>
          <p:nvPr>
            <p:ph type="body" idx="1"/>
          </p:nvPr>
        </p:nvSpPr>
        <p:spPr>
          <a:xfrm>
            <a:off x="80553" y="4007457"/>
            <a:ext cx="6696893" cy="4822510"/>
          </a:xfrm>
        </p:spPr>
        <p:txBody>
          <a:bodyPr/>
          <a:lstStyle/>
          <a:p>
            <a:endParaRPr lang="en-US" sz="115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7C8AABF-33AD-471A-ADFF-854D7D32F124}" type="slidenum">
              <a:rPr lang="en-US" smtClean="0"/>
              <a:t>5</a:t>
            </a:fld>
            <a:endParaRPr lang="en-US"/>
          </a:p>
        </p:txBody>
      </p:sp>
    </p:spTree>
    <p:extLst>
      <p:ext uri="{BB962C8B-B14F-4D97-AF65-F5344CB8AC3E}">
        <p14:creationId xmlns:p14="http://schemas.microsoft.com/office/powerpoint/2010/main" val="353675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C8AABF-33AD-471A-ADFF-854D7D32F124}" type="slidenum">
              <a:rPr lang="en-US" smtClean="0"/>
              <a:t>6</a:t>
            </a:fld>
            <a:endParaRPr lang="en-US"/>
          </a:p>
        </p:txBody>
      </p:sp>
    </p:spTree>
    <p:extLst>
      <p:ext uri="{BB962C8B-B14F-4D97-AF65-F5344CB8AC3E}">
        <p14:creationId xmlns:p14="http://schemas.microsoft.com/office/powerpoint/2010/main" val="3369202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5795" y="4473891"/>
            <a:ext cx="6670765" cy="4671995"/>
          </a:xfrm>
        </p:spPr>
        <p:txBody>
          <a:bodyPr/>
          <a:lstStyle/>
          <a:p>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7C8AABF-33AD-471A-ADFF-854D7D32F124}" type="slidenum">
              <a:rPr lang="en-US" smtClean="0"/>
              <a:t>7</a:t>
            </a:fld>
            <a:endParaRPr lang="en-US"/>
          </a:p>
        </p:txBody>
      </p:sp>
    </p:spTree>
    <p:extLst>
      <p:ext uri="{BB962C8B-B14F-4D97-AF65-F5344CB8AC3E}">
        <p14:creationId xmlns:p14="http://schemas.microsoft.com/office/powerpoint/2010/main" val="4154684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7C8AABF-33AD-471A-ADFF-854D7D32F124}" type="slidenum">
              <a:rPr lang="en-US" smtClean="0"/>
              <a:t>8</a:t>
            </a:fld>
            <a:endParaRPr lang="en-US"/>
          </a:p>
        </p:txBody>
      </p:sp>
    </p:spTree>
    <p:extLst>
      <p:ext uri="{BB962C8B-B14F-4D97-AF65-F5344CB8AC3E}">
        <p14:creationId xmlns:p14="http://schemas.microsoft.com/office/powerpoint/2010/main" val="31112693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 y="4298950"/>
            <a:ext cx="6856412" cy="4822508"/>
          </a:xfrm>
        </p:spPr>
        <p:txBody>
          <a:bodyPr/>
          <a:lstStyle/>
          <a:p>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7C8AABF-33AD-471A-ADFF-854D7D32F124}" type="slidenum">
              <a:rPr lang="en-US" smtClean="0"/>
              <a:t>9</a:t>
            </a:fld>
            <a:endParaRPr lang="en-US"/>
          </a:p>
        </p:txBody>
      </p:sp>
    </p:spTree>
    <p:extLst>
      <p:ext uri="{BB962C8B-B14F-4D97-AF65-F5344CB8AC3E}">
        <p14:creationId xmlns:p14="http://schemas.microsoft.com/office/powerpoint/2010/main" val="2474228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1/30/2026</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58331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1/30/2026</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72269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1/30/2026</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61827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1/30/2026</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92670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1/30/2026</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04162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1/30/2026</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56663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1/30/2026</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68194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1/30/2026</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11860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1/30/2026</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01422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1/30/2026</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933282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1/30/2026</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23267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1/30/2026</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498223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47" r:id="rId3"/>
    <p:sldLayoutId id="2147483743" r:id="rId4"/>
    <p:sldLayoutId id="2147483738" r:id="rId5"/>
    <p:sldLayoutId id="2147483732" r:id="rId6"/>
    <p:sldLayoutId id="2147483733" r:id="rId7"/>
    <p:sldLayoutId id="2147483734" r:id="rId8"/>
    <p:sldLayoutId id="2147483735" r:id="rId9"/>
    <p:sldLayoutId id="2147483736" r:id="rId10"/>
    <p:sldLayoutId id="2147483737" r:id="rId11"/>
  </p:sldLayoutIdLst>
  <p:hf sldNum="0"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jpg"/><Relationship Id="rId7" Type="http://schemas.openxmlformats.org/officeDocument/2006/relationships/diagramColors" Target="../diagrams/colors2.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FD68DA-43BA-4508-8DE2-BA9BB7B2FA5B}"/>
              </a:ext>
            </a:extLst>
          </p:cNvPr>
          <p:cNvSpPr>
            <a:spLocks noGrp="1"/>
          </p:cNvSpPr>
          <p:nvPr>
            <p:ph type="ctrTitle"/>
          </p:nvPr>
        </p:nvSpPr>
        <p:spPr>
          <a:xfrm>
            <a:off x="4635314" y="232320"/>
            <a:ext cx="7442955" cy="3684258"/>
          </a:xfrm>
        </p:spPr>
        <p:txBody>
          <a:bodyPr>
            <a:noAutofit/>
          </a:bodyPr>
          <a:lstStyle/>
          <a:p>
            <a:pPr>
              <a:lnSpc>
                <a:spcPct val="150000"/>
              </a:lnSpc>
            </a:pPr>
            <a:r>
              <a:rPr lang="en-US" sz="4000" b="1" i="0" dirty="0">
                <a:solidFill>
                  <a:srgbClr val="002060"/>
                </a:solidFill>
                <a:effectLst/>
                <a:latin typeface="Arial Black" panose="020B0A04020102020204" pitchFamily="34" charset="0"/>
              </a:rPr>
              <a:t>Reflection &amp; Exploration: </a:t>
            </a:r>
            <a:br>
              <a:rPr lang="en-US" sz="4800" b="1" i="0" dirty="0">
                <a:solidFill>
                  <a:srgbClr val="002060"/>
                </a:solidFill>
                <a:effectLst/>
                <a:latin typeface="Arial Black" panose="020B0A04020102020204" pitchFamily="34" charset="0"/>
              </a:rPr>
            </a:br>
            <a:r>
              <a:rPr lang="en-US" sz="4000" b="1" i="0" dirty="0">
                <a:solidFill>
                  <a:srgbClr val="002060"/>
                </a:solidFill>
                <a:effectLst/>
                <a:latin typeface="Arial Black" panose="020B0A04020102020204" pitchFamily="34" charset="0"/>
              </a:rPr>
              <a:t>The Building of Interpersonal and Institutional Legacies</a:t>
            </a:r>
            <a:endParaRPr lang="en-US" sz="4000" b="1" dirty="0">
              <a:solidFill>
                <a:srgbClr val="002060"/>
              </a:solidFill>
              <a:latin typeface="Arial Black" panose="020B0A04020102020204" pitchFamily="34" charset="0"/>
            </a:endParaRPr>
          </a:p>
        </p:txBody>
      </p:sp>
      <p:sp>
        <p:nvSpPr>
          <p:cNvPr id="3" name="Subtitle 2">
            <a:extLst>
              <a:ext uri="{FF2B5EF4-FFF2-40B4-BE49-F238E27FC236}">
                <a16:creationId xmlns:a16="http://schemas.microsoft.com/office/drawing/2014/main" id="{A8E9CFF2-3777-4FF4-A759-8491175B0B7C}"/>
              </a:ext>
            </a:extLst>
          </p:cNvPr>
          <p:cNvSpPr>
            <a:spLocks noGrp="1"/>
          </p:cNvSpPr>
          <p:nvPr>
            <p:ph type="subTitle" idx="1"/>
          </p:nvPr>
        </p:nvSpPr>
        <p:spPr>
          <a:xfrm>
            <a:off x="5289753" y="4672739"/>
            <a:ext cx="6269347" cy="1021498"/>
          </a:xfrm>
        </p:spPr>
        <p:txBody>
          <a:bodyPr>
            <a:normAutofit/>
          </a:bodyPr>
          <a:lstStyle/>
          <a:p>
            <a:pPr>
              <a:spcBef>
                <a:spcPts val="0"/>
              </a:spcBef>
              <a:spcAft>
                <a:spcPts val="0"/>
              </a:spcAft>
            </a:pPr>
            <a:r>
              <a:rPr lang="en-US" sz="2400" b="1" dirty="0">
                <a:solidFill>
                  <a:schemeClr val="tx1">
                    <a:lumMod val="85000"/>
                    <a:lumOff val="15000"/>
                  </a:schemeClr>
                </a:solidFill>
              </a:rPr>
              <a:t>Marvin sadler, MPP</a:t>
            </a:r>
          </a:p>
          <a:p>
            <a:pPr>
              <a:spcBef>
                <a:spcPts val="0"/>
              </a:spcBef>
              <a:spcAft>
                <a:spcPts val="0"/>
              </a:spcAft>
            </a:pPr>
            <a:r>
              <a:rPr lang="en-US" b="1" dirty="0">
                <a:solidFill>
                  <a:schemeClr val="tx1">
                    <a:lumMod val="85000"/>
                    <a:lumOff val="15000"/>
                  </a:schemeClr>
                </a:solidFill>
              </a:rPr>
              <a:t>Portland community college</a:t>
            </a:r>
            <a:endParaRPr lang="en-US" sz="2400" b="1" dirty="0">
              <a:solidFill>
                <a:schemeClr val="tx1">
                  <a:lumMod val="85000"/>
                  <a:lumOff val="15000"/>
                </a:schemeClr>
              </a:solidFill>
            </a:endParaRPr>
          </a:p>
        </p:txBody>
      </p:sp>
      <p:pic>
        <p:nvPicPr>
          <p:cNvPr id="5" name="Picture 4">
            <a:extLst>
              <a:ext uri="{FF2B5EF4-FFF2-40B4-BE49-F238E27FC236}">
                <a16:creationId xmlns:a16="http://schemas.microsoft.com/office/drawing/2014/main" id="{282CF6DD-7FE8-4063-9551-1B7BBCE92AB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128941"/>
            <a:ext cx="4635315" cy="6600119"/>
          </a:xfrm>
          <a:prstGeom prst="rect">
            <a:avLst/>
          </a:prstGeom>
        </p:spPr>
      </p:pic>
      <p:cxnSp>
        <p:nvCxnSpPr>
          <p:cNvPr id="24" name="Straight Connector 23">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27754" y="4498925"/>
            <a:ext cx="563610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3737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BAE640-1FF3-9A53-ECC2-0724DB304C7F}"/>
              </a:ext>
            </a:extLst>
          </p:cNvPr>
          <p:cNvSpPr txBox="1"/>
          <p:nvPr/>
        </p:nvSpPr>
        <p:spPr>
          <a:xfrm>
            <a:off x="7005993" y="0"/>
            <a:ext cx="5186007" cy="6720045"/>
          </a:xfrm>
          <a:prstGeom prst="rect">
            <a:avLst/>
          </a:prstGeom>
          <a:noFill/>
        </p:spPr>
        <p:txBody>
          <a:bodyPr wrap="square">
            <a:spAutoFit/>
          </a:bodyPr>
          <a:lstStyle/>
          <a:p>
            <a:pPr marL="0" marR="0">
              <a:lnSpc>
                <a:spcPct val="107000"/>
              </a:lnSpc>
              <a:spcBef>
                <a:spcPts val="0"/>
              </a:spcBef>
              <a:spcAft>
                <a:spcPts val="800"/>
              </a:spcAft>
            </a:pPr>
            <a:r>
              <a:rPr lang="en-US" sz="2400" b="1" kern="1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rPr>
              <a:t>Aswan Village (Original Nubian People)</a:t>
            </a:r>
            <a:endParaRPr lang="en-US" sz="2400" kern="1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Ancient Roots:  </a:t>
            </a:r>
            <a:r>
              <a:rPr lang="en-US" kern="100" dirty="0">
                <a:latin typeface="Aptos" panose="020B0004020202020204" pitchFamily="34" charset="0"/>
                <a:ea typeface="Aptos" panose="020B0004020202020204" pitchFamily="34" charset="0"/>
                <a:cs typeface="Times New Roman" panose="02020603050405020304" pitchFamily="18" charset="0"/>
              </a:rPr>
              <a:t>The Nubian people are one of the world's oldest civilizations, with origins tracing back to the Neolithic period, predating modern Egypt</a:t>
            </a:r>
          </a:p>
          <a:p>
            <a:pPr>
              <a:lnSpc>
                <a:spcPct val="107000"/>
              </a:lnSpc>
              <a:spcAft>
                <a:spcPts val="800"/>
              </a:spcAft>
            </a:pPr>
            <a:r>
              <a:rPr lang="en-US" b="1" kern="100" dirty="0">
                <a:latin typeface="Aptos" panose="020B0004020202020204" pitchFamily="34" charset="0"/>
                <a:ea typeface="Aptos" panose="020B0004020202020204" pitchFamily="34" charset="0"/>
                <a:cs typeface="Times New Roman" panose="02020603050405020304" pitchFamily="18" charset="0"/>
              </a:rPr>
              <a:t>Kushite Kingdom: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Nubia (Kush) was a powerful kingdom, even ruling Egypt as the 25th Dynasty (Black Pharaohs) for a time, with rich cultural exchanges with Egypt</a:t>
            </a:r>
          </a:p>
          <a:p>
            <a:pPr marL="0" marR="0">
              <a:lnSpc>
                <a:spcPct val="107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Core Principles and Practices:  </a:t>
            </a:r>
          </a:p>
          <a:p>
            <a:pPr marL="342900" marR="0" lvl="0" indent="-342900">
              <a:lnSpc>
                <a:spcPct val="107000"/>
              </a:lnSpc>
              <a:spcBef>
                <a:spcPts val="0"/>
              </a:spcBef>
              <a:spcAft>
                <a:spcPts val="0"/>
              </a:spcAft>
              <a:buFont typeface="Symbol" panose="05050102010706020507" pitchFamily="18" charset="2"/>
              <a:buChar char=""/>
            </a:pP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Balad</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El-Aman – Land of Peacefulness and Security</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Welcoming to all individuals </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Share 1.5 percent of personal wealth with their people</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Building Strong Community </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No neighbor goes hungry </a:t>
            </a:r>
          </a:p>
          <a:p>
            <a:pPr marL="342900" marR="0" lvl="0" indent="-342900">
              <a:lnSpc>
                <a:spcPct val="107000"/>
              </a:lnSpc>
              <a:spcBef>
                <a:spcPts val="0"/>
              </a:spcBef>
              <a:spcAft>
                <a:spcPts val="80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No one will be in-need</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4" name="Picture 3" descr="A person riding a camel&#10;&#10;AI-generated content may be incorrect.">
            <a:extLst>
              <a:ext uri="{FF2B5EF4-FFF2-40B4-BE49-F238E27FC236}">
                <a16:creationId xmlns:a16="http://schemas.microsoft.com/office/drawing/2014/main" id="{1B4F07FC-630F-8FC1-8DA5-9CF44DAC4F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936810"/>
            <a:ext cx="3248167" cy="2436125"/>
          </a:xfrm>
          <a:prstGeom prst="rect">
            <a:avLst/>
          </a:prstGeom>
        </p:spPr>
      </p:pic>
      <p:pic>
        <p:nvPicPr>
          <p:cNvPr id="6" name="Picture 5" descr="A large billboard with a person's face on it&#10;&#10;AI-generated content may be incorrect.">
            <a:extLst>
              <a:ext uri="{FF2B5EF4-FFF2-40B4-BE49-F238E27FC236}">
                <a16:creationId xmlns:a16="http://schemas.microsoft.com/office/drawing/2014/main" id="{97130861-35B1-A0E7-69D6-3084902041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44325" y="344324"/>
            <a:ext cx="3936811" cy="3248165"/>
          </a:xfrm>
          <a:prstGeom prst="rect">
            <a:avLst/>
          </a:prstGeom>
        </p:spPr>
      </p:pic>
      <p:pic>
        <p:nvPicPr>
          <p:cNvPr id="3" name="Picture 2" descr="A person holding a reptile&#10;&#10;AI-generated content may be incorrect.">
            <a:extLst>
              <a:ext uri="{FF2B5EF4-FFF2-40B4-BE49-F238E27FC236}">
                <a16:creationId xmlns:a16="http://schemas.microsoft.com/office/drawing/2014/main" id="{3ECDD372-04E6-1B10-F1FB-8367B1E203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908765" y="1339397"/>
            <a:ext cx="6372935" cy="3694140"/>
          </a:xfrm>
          <a:prstGeom prst="rect">
            <a:avLst/>
          </a:prstGeom>
        </p:spPr>
      </p:pic>
    </p:spTree>
    <p:extLst>
      <p:ext uri="{BB962C8B-B14F-4D97-AF65-F5344CB8AC3E}">
        <p14:creationId xmlns:p14="http://schemas.microsoft.com/office/powerpoint/2010/main" val="6643601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E12F99-3ED8-E965-9C3D-9A09DEF5BC6A}"/>
              </a:ext>
            </a:extLst>
          </p:cNvPr>
          <p:cNvSpPr txBox="1"/>
          <p:nvPr/>
        </p:nvSpPr>
        <p:spPr>
          <a:xfrm>
            <a:off x="0" y="5894094"/>
            <a:ext cx="12041875" cy="276614"/>
          </a:xfrm>
          <a:prstGeom prst="rect">
            <a:avLst/>
          </a:prstGeom>
          <a:noFill/>
        </p:spPr>
        <p:txBody>
          <a:bodyPr wrap="square" rtlCol="0">
            <a:spAutoFit/>
          </a:bodyPr>
          <a:lstStyle/>
          <a:p>
            <a:pPr marL="0" marR="0">
              <a:lnSpc>
                <a:spcPct val="107000"/>
              </a:lnSpc>
              <a:spcBef>
                <a:spcPts val="0"/>
              </a:spcBef>
              <a:spcAft>
                <a:spcPts val="800"/>
              </a:spcAft>
            </a:pPr>
            <a:r>
              <a:rPr lang="en-US" sz="1200" kern="100" dirty="0" err="1">
                <a:effectLst/>
                <a:latin typeface="Times New Roman" panose="02020603050405020304" pitchFamily="18" charset="0"/>
                <a:ea typeface="Aptos" panose="020B0004020202020204" pitchFamily="34" charset="0"/>
                <a:cs typeface="Times New Roman" panose="02020603050405020304" pitchFamily="18" charset="0"/>
              </a:rPr>
              <a:t>Lozupone</a:t>
            </a:r>
            <a:r>
              <a:rPr lang="en-US" sz="12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200" kern="100" dirty="0" err="1">
                <a:effectLst/>
                <a:latin typeface="Times New Roman" panose="02020603050405020304" pitchFamily="18" charset="0"/>
                <a:ea typeface="Aptos" panose="020B0004020202020204" pitchFamily="34" charset="0"/>
                <a:cs typeface="Times New Roman" panose="02020603050405020304" pitchFamily="18" charset="0"/>
              </a:rPr>
              <a:t>Ja’Bette</a:t>
            </a:r>
            <a:r>
              <a:rPr lang="en-US" sz="1200" kern="100" dirty="0">
                <a:effectLst/>
                <a:latin typeface="Times New Roman" panose="02020603050405020304" pitchFamily="18" charset="0"/>
                <a:ea typeface="Aptos" panose="020B0004020202020204" pitchFamily="34" charset="0"/>
                <a:cs typeface="Times New Roman" panose="02020603050405020304" pitchFamily="18" charset="0"/>
              </a:rPr>
              <a:t> (2022, May 1).  </a:t>
            </a:r>
            <a:r>
              <a:rPr lang="en-US" sz="1200" i="1" kern="100" dirty="0">
                <a:effectLst/>
                <a:latin typeface="Times New Roman" panose="02020603050405020304" pitchFamily="18" charset="0"/>
                <a:ea typeface="Aptos" panose="020B0004020202020204" pitchFamily="34" charset="0"/>
                <a:cs typeface="Times New Roman" panose="02020603050405020304" pitchFamily="18" charset="0"/>
              </a:rPr>
              <a:t>Five Steps To Build Your Legacy and Why It Matters</a:t>
            </a:r>
            <a:r>
              <a:rPr lang="en-US" sz="1200" kern="100" dirty="0">
                <a:effectLst/>
                <a:latin typeface="Times New Roman" panose="02020603050405020304" pitchFamily="18" charset="0"/>
                <a:ea typeface="Aptos" panose="020B0004020202020204" pitchFamily="34" charset="0"/>
                <a:cs typeface="Times New Roman" panose="02020603050405020304" pitchFamily="18" charset="0"/>
              </a:rPr>
              <a:t>.  https://wishfuldoings.com/build-your-legacy/</a:t>
            </a:r>
          </a:p>
        </p:txBody>
      </p:sp>
      <p:sp>
        <p:nvSpPr>
          <p:cNvPr id="17" name="TextBox 16">
            <a:extLst>
              <a:ext uri="{FF2B5EF4-FFF2-40B4-BE49-F238E27FC236}">
                <a16:creationId xmlns:a16="http://schemas.microsoft.com/office/drawing/2014/main" id="{8E94252B-36A4-F4E7-BD5F-D9D0BCF89E53}"/>
              </a:ext>
            </a:extLst>
          </p:cNvPr>
          <p:cNvSpPr txBox="1"/>
          <p:nvPr/>
        </p:nvSpPr>
        <p:spPr>
          <a:xfrm>
            <a:off x="150125" y="273699"/>
            <a:ext cx="11891750" cy="523220"/>
          </a:xfrm>
          <a:prstGeom prst="rect">
            <a:avLst/>
          </a:prstGeom>
          <a:noFill/>
        </p:spPr>
        <p:txBody>
          <a:bodyPr wrap="square">
            <a:spAutoFit/>
          </a:bodyPr>
          <a:lstStyle/>
          <a:p>
            <a:r>
              <a:rPr lang="en-US" sz="2800" b="1" dirty="0">
                <a:solidFill>
                  <a:srgbClr val="002060"/>
                </a:solidFill>
                <a:latin typeface="Arial Black" panose="020B0A04020102020204" pitchFamily="34" charset="0"/>
              </a:rPr>
              <a:t>Five Steps To Build Your Legacy and Why It Matters</a:t>
            </a:r>
          </a:p>
        </p:txBody>
      </p:sp>
      <p:sp>
        <p:nvSpPr>
          <p:cNvPr id="19" name="TextBox 18">
            <a:extLst>
              <a:ext uri="{FF2B5EF4-FFF2-40B4-BE49-F238E27FC236}">
                <a16:creationId xmlns:a16="http://schemas.microsoft.com/office/drawing/2014/main" id="{7E0A55D5-7BF4-DD2C-AEA6-CB0BEB231BEF}"/>
              </a:ext>
            </a:extLst>
          </p:cNvPr>
          <p:cNvSpPr txBox="1"/>
          <p:nvPr/>
        </p:nvSpPr>
        <p:spPr>
          <a:xfrm>
            <a:off x="89095" y="796919"/>
            <a:ext cx="11952780" cy="4691221"/>
          </a:xfrm>
          <a:prstGeom prst="rect">
            <a:avLst/>
          </a:prstGeom>
          <a:noFill/>
        </p:spPr>
        <p:txBody>
          <a:bodyPr wrap="square">
            <a:spAutoFit/>
          </a:bodyPr>
          <a:lstStyle/>
          <a:p>
            <a:pPr marR="0" lvl="0">
              <a:lnSpc>
                <a:spcPct val="107000"/>
              </a:lnSpc>
              <a:spcBef>
                <a:spcPts val="0"/>
              </a:spcBef>
              <a:spcAft>
                <a:spcPts val="800"/>
              </a:spcAft>
            </a:pPr>
            <a:r>
              <a:rPr lang="en-US" sz="1400" b="1" kern="100" dirty="0">
                <a:effectLst/>
                <a:latin typeface="Aptos" panose="020B0004020202020204" pitchFamily="34" charset="0"/>
                <a:ea typeface="Aptos" panose="020B0004020202020204" pitchFamily="34" charset="0"/>
                <a:cs typeface="Times New Roman" panose="02020603050405020304" pitchFamily="18" charset="0"/>
              </a:rPr>
              <a:t>1.  Build Your Legacy By Being the Person To Others that You Once Needed </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While confronting adversity can be extremely challenging, learning to move through adversity helps us develop resilience and perseverance. The beauty is that the more you overcome adversity, the more you can learn to embrace adversity for all the lessons gained. It is the lessons gained that you can share and pass on.</a:t>
            </a:r>
          </a:p>
          <a:p>
            <a:pPr marR="0" lvl="0">
              <a:lnSpc>
                <a:spcPct val="107000"/>
              </a:lnSpc>
              <a:spcBef>
                <a:spcPts val="0"/>
              </a:spcBef>
              <a:spcAft>
                <a:spcPts val="800"/>
              </a:spcAft>
            </a:pPr>
            <a:r>
              <a:rPr lang="en-US" sz="1400" b="1" kern="100" dirty="0">
                <a:effectLst/>
                <a:latin typeface="Aptos" panose="020B0004020202020204" pitchFamily="34" charset="0"/>
                <a:ea typeface="Aptos" panose="020B0004020202020204" pitchFamily="34" charset="0"/>
                <a:cs typeface="Times New Roman" panose="02020603050405020304" pitchFamily="18" charset="0"/>
              </a:rPr>
              <a:t>2.  Spread </a:t>
            </a:r>
            <a:r>
              <a:rPr lang="en-US" sz="1400" b="1" kern="100" dirty="0">
                <a:latin typeface="Aptos" panose="020B0004020202020204" pitchFamily="34" charset="0"/>
                <a:ea typeface="Aptos" panose="020B0004020202020204" pitchFamily="34" charset="0"/>
                <a:cs typeface="Times New Roman" panose="02020603050405020304" pitchFamily="18" charset="0"/>
              </a:rPr>
              <a:t>J</a:t>
            </a:r>
            <a:r>
              <a:rPr lang="en-US" sz="1400" b="1" kern="100" dirty="0">
                <a:effectLst/>
                <a:latin typeface="Aptos" panose="020B0004020202020204" pitchFamily="34" charset="0"/>
                <a:ea typeface="Aptos" panose="020B0004020202020204" pitchFamily="34" charset="0"/>
                <a:cs typeface="Times New Roman" panose="02020603050405020304" pitchFamily="18" charset="0"/>
              </a:rPr>
              <a:t>oy</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When people associate you with positive feelings they want to see you, spend time with you, and are more willing to help you when you need them. More importantly, they benefit from enjoying your company. You make them feel good about themselves, their relationships, and life in general.</a:t>
            </a:r>
          </a:p>
          <a:p>
            <a:pPr marR="0" lvl="0">
              <a:lnSpc>
                <a:spcPct val="107000"/>
              </a:lnSpc>
              <a:spcBef>
                <a:spcPts val="0"/>
              </a:spcBef>
              <a:spcAft>
                <a:spcPts val="800"/>
              </a:spcAft>
            </a:pPr>
            <a:r>
              <a:rPr lang="en-US" sz="1400" b="1" kern="100" dirty="0">
                <a:effectLst/>
                <a:latin typeface="Aptos" panose="020B0004020202020204" pitchFamily="34" charset="0"/>
                <a:ea typeface="Aptos" panose="020B0004020202020204" pitchFamily="34" charset="0"/>
                <a:cs typeface="Times New Roman" panose="02020603050405020304" pitchFamily="18" charset="0"/>
              </a:rPr>
              <a:t>3.  Share Your Talents and Gifts</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Don’t discount your talents and gifts and the power of sharing your gifts and talents with folks. It can be easy to discount your gifts and talents when they come easy to you or seem like no big deal. If someone has told you that you are great at something, believe them.</a:t>
            </a:r>
          </a:p>
          <a:p>
            <a:pPr marL="0" marR="0">
              <a:lnSpc>
                <a:spcPct val="107000"/>
              </a:lnSpc>
              <a:spcBef>
                <a:spcPts val="0"/>
              </a:spcBef>
              <a:spcAft>
                <a:spcPts val="800"/>
              </a:spcAft>
            </a:pPr>
            <a:r>
              <a:rPr lang="en-US" sz="1400" b="1" kern="100" dirty="0">
                <a:latin typeface="Aptos" panose="020B0004020202020204" pitchFamily="34" charset="0"/>
                <a:ea typeface="Aptos" panose="020B0004020202020204" pitchFamily="34" charset="0"/>
                <a:cs typeface="Times New Roman" panose="02020603050405020304" pitchFamily="18" charset="0"/>
              </a:rPr>
              <a:t>4.  </a:t>
            </a:r>
            <a:r>
              <a:rPr lang="en-US" sz="1400" b="1" kern="100" dirty="0">
                <a:effectLst/>
                <a:latin typeface="Aptos" panose="020B0004020202020204" pitchFamily="34" charset="0"/>
                <a:ea typeface="Aptos" panose="020B0004020202020204" pitchFamily="34" charset="0"/>
                <a:cs typeface="Times New Roman" panose="02020603050405020304" pitchFamily="18" charset="0"/>
              </a:rPr>
              <a:t>Be Authentic and Find Your Tribe</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There is someone out there for everyone. The sooner you learn to embrace and love yourself and honor who are through authentic interactions, the sooner you’ll find your tribe—and possibly even your gifts.</a:t>
            </a:r>
          </a:p>
          <a:p>
            <a:pPr marL="0" marR="0">
              <a:lnSpc>
                <a:spcPct val="200000"/>
              </a:lnSpc>
              <a:spcBef>
                <a:spcPts val="0"/>
              </a:spcBef>
              <a:spcAft>
                <a:spcPts val="0"/>
              </a:spcAft>
            </a:pPr>
            <a:r>
              <a:rPr lang="en-US" sz="1400" b="1" kern="100" dirty="0">
                <a:effectLst/>
                <a:latin typeface="Aptos" panose="020B0004020202020204" pitchFamily="34" charset="0"/>
                <a:ea typeface="Aptos" panose="020B0004020202020204" pitchFamily="34" charset="0"/>
                <a:cs typeface="Times New Roman" panose="02020603050405020304" pitchFamily="18" charset="0"/>
              </a:rPr>
              <a:t>5.  Give Back</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Find a cause or several causes that you have personal experience with or that resonate with you for a compelling reason. By making financial contributions, volunteering on the ground, or serving in a more strategic capacity.</a:t>
            </a:r>
          </a:p>
        </p:txBody>
      </p:sp>
    </p:spTree>
    <p:extLst>
      <p:ext uri="{BB962C8B-B14F-4D97-AF65-F5344CB8AC3E}">
        <p14:creationId xmlns:p14="http://schemas.microsoft.com/office/powerpoint/2010/main" val="35244366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B629148-17AC-BB0A-105D-5F2DBEA19D3C}"/>
              </a:ext>
            </a:extLst>
          </p:cNvPr>
          <p:cNvSpPr txBox="1"/>
          <p:nvPr/>
        </p:nvSpPr>
        <p:spPr>
          <a:xfrm>
            <a:off x="0" y="105898"/>
            <a:ext cx="12192000" cy="1323439"/>
          </a:xfrm>
          <a:prstGeom prst="rect">
            <a:avLst/>
          </a:prstGeom>
          <a:noFill/>
        </p:spPr>
        <p:txBody>
          <a:bodyPr wrap="square">
            <a:spAutoFit/>
          </a:bodyPr>
          <a:lstStyle/>
          <a:p>
            <a:pPr algn="ctr"/>
            <a:r>
              <a:rPr lang="en-US" sz="4000" b="1" dirty="0">
                <a:solidFill>
                  <a:srgbClr val="002060"/>
                </a:solidFill>
                <a:effectLst/>
                <a:latin typeface="Arial Black" panose="020B0A04020102020204" pitchFamily="34" charset="0"/>
                <a:ea typeface="Aptos" panose="020B0004020202020204" pitchFamily="34" charset="0"/>
                <a:cs typeface="Times New Roman" panose="02020603050405020304" pitchFamily="18" charset="0"/>
              </a:rPr>
              <a:t>WHAT DO YOU WANT THE HIEROGLYPHS TO READ ABOUT YOU?</a:t>
            </a:r>
            <a:endParaRPr lang="en-US" sz="4000" dirty="0">
              <a:solidFill>
                <a:srgbClr val="002060"/>
              </a:solidFill>
              <a:latin typeface="Arial Black" panose="020B0A04020102020204" pitchFamily="34" charset="0"/>
            </a:endParaRPr>
          </a:p>
        </p:txBody>
      </p:sp>
      <p:pic>
        <p:nvPicPr>
          <p:cNvPr id="4" name="Content Placeholder 6" descr="Ramesses II in Battle&#10;- Ramesses II Temple at Abu Simbel">
            <a:extLst>
              <a:ext uri="{FF2B5EF4-FFF2-40B4-BE49-F238E27FC236}">
                <a16:creationId xmlns:a16="http://schemas.microsoft.com/office/drawing/2014/main" id="{C351DE5D-96EC-341A-D3B3-2A69E0A33DE6}"/>
              </a:ext>
              <a:ext uri="{C183D7F6-B498-43B3-948B-1728B52AA6E4}">
                <adec:decorative xmlns:adec="http://schemas.microsoft.com/office/drawing/2017/decorative" val="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151" y="1397331"/>
            <a:ext cx="5417784" cy="4063337"/>
          </a:xfrm>
          <a:prstGeom prst="rect">
            <a:avLst/>
          </a:prstGeom>
        </p:spPr>
      </p:pic>
      <p:pic>
        <p:nvPicPr>
          <p:cNvPr id="5" name="Content Placeholder 5">
            <a:extLst>
              <a:ext uri="{FF2B5EF4-FFF2-40B4-BE49-F238E27FC236}">
                <a16:creationId xmlns:a16="http://schemas.microsoft.com/office/drawing/2014/main" id="{73142109-B6AA-A5EB-977F-FB87324E9B7E}"/>
              </a:ext>
            </a:extLst>
          </p:cNvPr>
          <p:cNvPicPr>
            <a:picLocks noChangeAspect="1"/>
          </p:cNvPicPr>
          <p:nvPr/>
        </p:nvPicPr>
        <p:blipFill>
          <a:blip r:embed="rId5"/>
          <a:stretch>
            <a:fillRect/>
          </a:stretch>
        </p:blipFill>
        <p:spPr>
          <a:xfrm>
            <a:off x="6095999" y="1397331"/>
            <a:ext cx="5856849" cy="4063337"/>
          </a:xfrm>
          <a:prstGeom prst="rect">
            <a:avLst/>
          </a:prstGeom>
        </p:spPr>
      </p:pic>
      <p:sp>
        <p:nvSpPr>
          <p:cNvPr id="7" name="TextBox 6">
            <a:extLst>
              <a:ext uri="{FF2B5EF4-FFF2-40B4-BE49-F238E27FC236}">
                <a16:creationId xmlns:a16="http://schemas.microsoft.com/office/drawing/2014/main" id="{5CFCCE6C-96C3-F090-F017-AC80AEC44892}"/>
              </a:ext>
            </a:extLst>
          </p:cNvPr>
          <p:cNvSpPr txBox="1"/>
          <p:nvPr/>
        </p:nvSpPr>
        <p:spPr>
          <a:xfrm>
            <a:off x="239151" y="5646393"/>
            <a:ext cx="5417784" cy="646331"/>
          </a:xfrm>
          <a:prstGeom prst="rect">
            <a:avLst/>
          </a:prstGeom>
          <a:noFill/>
        </p:spPr>
        <p:txBody>
          <a:bodyPr wrap="square">
            <a:spAutoFit/>
          </a:bodyPr>
          <a:lstStyle/>
          <a:p>
            <a:r>
              <a:rPr lang="en-US" sz="1800" b="1" dirty="0">
                <a:solidFill>
                  <a:srgbClr val="FF0000"/>
                </a:solidFill>
              </a:rPr>
              <a:t>Ramesses II in Battle - Temple of Ramesses II at Abu Simbel </a:t>
            </a:r>
          </a:p>
        </p:txBody>
      </p:sp>
      <p:sp>
        <p:nvSpPr>
          <p:cNvPr id="9" name="TextBox 8">
            <a:extLst>
              <a:ext uri="{FF2B5EF4-FFF2-40B4-BE49-F238E27FC236}">
                <a16:creationId xmlns:a16="http://schemas.microsoft.com/office/drawing/2014/main" id="{D3701FEB-F013-75B4-FD5B-039E3A94340A}"/>
              </a:ext>
            </a:extLst>
          </p:cNvPr>
          <p:cNvSpPr txBox="1"/>
          <p:nvPr/>
        </p:nvSpPr>
        <p:spPr>
          <a:xfrm>
            <a:off x="6095999" y="5646393"/>
            <a:ext cx="5680382" cy="646331"/>
          </a:xfrm>
          <a:prstGeom prst="rect">
            <a:avLst/>
          </a:prstGeom>
          <a:noFill/>
        </p:spPr>
        <p:txBody>
          <a:bodyPr wrap="square">
            <a:spAutoFit/>
          </a:bodyPr>
          <a:lstStyle/>
          <a:p>
            <a:r>
              <a:rPr lang="en-US" b="1" dirty="0">
                <a:solidFill>
                  <a:srgbClr val="FF0000"/>
                </a:solidFill>
                <a:latin typeface="Inter"/>
              </a:rPr>
              <a:t>Double </a:t>
            </a:r>
            <a:r>
              <a:rPr lang="en-US" b="1" dirty="0">
                <a:solidFill>
                  <a:srgbClr val="FF0000"/>
                </a:solidFill>
              </a:rPr>
              <a:t>crowning</a:t>
            </a:r>
            <a:r>
              <a:rPr lang="en-US" b="1" dirty="0">
                <a:solidFill>
                  <a:srgbClr val="FF0000"/>
                </a:solidFill>
                <a:latin typeface="Inter"/>
              </a:rPr>
              <a:t> of a </a:t>
            </a:r>
            <a:r>
              <a:rPr lang="en-US" b="1" i="0" dirty="0">
                <a:solidFill>
                  <a:srgbClr val="FF0000"/>
                </a:solidFill>
                <a:effectLst/>
                <a:latin typeface="Inter"/>
              </a:rPr>
              <a:t>king with the goddess </a:t>
            </a:r>
            <a:r>
              <a:rPr lang="en-US" b="1" i="0" dirty="0" err="1">
                <a:solidFill>
                  <a:srgbClr val="FF0000"/>
                </a:solidFill>
                <a:effectLst/>
                <a:latin typeface="Inter"/>
              </a:rPr>
              <a:t>Seshat</a:t>
            </a:r>
            <a:r>
              <a:rPr lang="en-US" b="1" i="0" dirty="0">
                <a:solidFill>
                  <a:srgbClr val="FF0000"/>
                </a:solidFill>
                <a:effectLst/>
                <a:latin typeface="Inter"/>
              </a:rPr>
              <a:t> during the Ptolemaic Era at Kom Ombo Temple - Aswan</a:t>
            </a:r>
            <a:endParaRPr lang="en-US" sz="1800" b="1" dirty="0">
              <a:solidFill>
                <a:srgbClr val="FF0000"/>
              </a:solidFill>
            </a:endParaRPr>
          </a:p>
        </p:txBody>
      </p:sp>
    </p:spTree>
    <p:extLst>
      <p:ext uri="{BB962C8B-B14F-4D97-AF65-F5344CB8AC3E}">
        <p14:creationId xmlns:p14="http://schemas.microsoft.com/office/powerpoint/2010/main" val="24254074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534DB8-5B6A-E507-5913-5274058BFD36}"/>
              </a:ext>
            </a:extLst>
          </p:cNvPr>
          <p:cNvSpPr txBox="1"/>
          <p:nvPr/>
        </p:nvSpPr>
        <p:spPr>
          <a:xfrm>
            <a:off x="468923" y="267285"/>
            <a:ext cx="11254154" cy="923330"/>
          </a:xfrm>
          <a:prstGeom prst="rect">
            <a:avLst/>
          </a:prstGeom>
          <a:noFill/>
        </p:spPr>
        <p:txBody>
          <a:bodyPr wrap="square" rtlCol="0">
            <a:spAutoFit/>
          </a:bodyPr>
          <a:lstStyle/>
          <a:p>
            <a:r>
              <a:rPr lang="en-US" sz="5400" b="1" dirty="0">
                <a:solidFill>
                  <a:srgbClr val="FFFF00"/>
                </a:solidFill>
              </a:rPr>
              <a:t>THANK YOU FOR ATTENDING TODAY!</a:t>
            </a:r>
          </a:p>
        </p:txBody>
      </p:sp>
      <p:sp>
        <p:nvSpPr>
          <p:cNvPr id="3" name="TextBox 2">
            <a:extLst>
              <a:ext uri="{FF2B5EF4-FFF2-40B4-BE49-F238E27FC236}">
                <a16:creationId xmlns:a16="http://schemas.microsoft.com/office/drawing/2014/main" id="{D8AD0319-C4BC-1F58-D16F-8A946016C9B5}"/>
              </a:ext>
            </a:extLst>
          </p:cNvPr>
          <p:cNvSpPr txBox="1"/>
          <p:nvPr/>
        </p:nvSpPr>
        <p:spPr>
          <a:xfrm>
            <a:off x="4080256" y="1171408"/>
            <a:ext cx="4031488" cy="369332"/>
          </a:xfrm>
          <a:prstGeom prst="rect">
            <a:avLst/>
          </a:prstGeom>
          <a:noFill/>
        </p:spPr>
        <p:txBody>
          <a:bodyPr wrap="none" rtlCol="0">
            <a:spAutoFit/>
          </a:bodyPr>
          <a:lstStyle/>
          <a:p>
            <a:r>
              <a:rPr lang="en-US" b="1" dirty="0">
                <a:solidFill>
                  <a:srgbClr val="FFFF00"/>
                </a:solidFill>
              </a:rPr>
              <a:t>Overview of the island of Naxos, Greece</a:t>
            </a:r>
          </a:p>
        </p:txBody>
      </p:sp>
      <p:sp>
        <p:nvSpPr>
          <p:cNvPr id="5" name="TextBox 4">
            <a:extLst>
              <a:ext uri="{FF2B5EF4-FFF2-40B4-BE49-F238E27FC236}">
                <a16:creationId xmlns:a16="http://schemas.microsoft.com/office/drawing/2014/main" id="{156EAA3D-E51D-83BF-E9D2-8615F79396F7}"/>
              </a:ext>
            </a:extLst>
          </p:cNvPr>
          <p:cNvSpPr txBox="1"/>
          <p:nvPr/>
        </p:nvSpPr>
        <p:spPr>
          <a:xfrm>
            <a:off x="8843748" y="6406049"/>
            <a:ext cx="3348252" cy="461665"/>
          </a:xfrm>
          <a:prstGeom prst="rect">
            <a:avLst/>
          </a:prstGeom>
          <a:noFill/>
        </p:spPr>
        <p:txBody>
          <a:bodyPr wrap="square">
            <a:spAutoFit/>
          </a:bodyPr>
          <a:lstStyle/>
          <a:p>
            <a:r>
              <a:rPr lang="en-US" sz="2400" b="1" dirty="0">
                <a:solidFill>
                  <a:srgbClr val="FFFF00"/>
                </a:solidFill>
              </a:rPr>
              <a:t>marvin.sadler@pcc.edu</a:t>
            </a:r>
          </a:p>
        </p:txBody>
      </p:sp>
    </p:spTree>
    <p:extLst>
      <p:ext uri="{BB962C8B-B14F-4D97-AF65-F5344CB8AC3E}">
        <p14:creationId xmlns:p14="http://schemas.microsoft.com/office/powerpoint/2010/main" val="40503693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graphicFrame>
        <p:nvGraphicFramePr>
          <p:cNvPr id="19" name="Diagram 18">
            <a:extLst>
              <a:ext uri="{FF2B5EF4-FFF2-40B4-BE49-F238E27FC236}">
                <a16:creationId xmlns:a16="http://schemas.microsoft.com/office/drawing/2014/main" id="{97BF2FC3-7226-C286-28C6-DF3890A632C4}"/>
              </a:ext>
            </a:extLst>
          </p:cNvPr>
          <p:cNvGraphicFramePr/>
          <p:nvPr>
            <p:extLst>
              <p:ext uri="{D42A27DB-BD31-4B8C-83A1-F6EECF244321}">
                <p14:modId xmlns:p14="http://schemas.microsoft.com/office/powerpoint/2010/main" val="1719801111"/>
              </p:ext>
            </p:extLst>
          </p:nvPr>
        </p:nvGraphicFramePr>
        <p:xfrm>
          <a:off x="5050302" y="122830"/>
          <a:ext cx="7046163" cy="58137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0EA8E7D9-FDD2-398E-B4A5-AA16DF81BA58}"/>
              </a:ext>
            </a:extLst>
          </p:cNvPr>
          <p:cNvSpPr txBox="1"/>
          <p:nvPr/>
        </p:nvSpPr>
        <p:spPr>
          <a:xfrm>
            <a:off x="95535" y="974724"/>
            <a:ext cx="6093724" cy="2543197"/>
          </a:xfrm>
          <a:prstGeom prst="rect">
            <a:avLst/>
          </a:prstGeom>
          <a:noFill/>
        </p:spPr>
        <p:txBody>
          <a:bodyPr wrap="square">
            <a:spAutoFit/>
          </a:bodyPr>
          <a:lstStyle/>
          <a:p>
            <a:pPr marL="0" marR="0">
              <a:lnSpc>
                <a:spcPct val="107000"/>
              </a:lnSpc>
              <a:spcBef>
                <a:spcPts val="0"/>
              </a:spcBef>
              <a:spcAft>
                <a:spcPts val="800"/>
              </a:spcAft>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Assoc Vice President – Ryan Clark</a:t>
            </a:r>
          </a:p>
          <a:p>
            <a:pPr marL="0" marR="0">
              <a:lnSpc>
                <a:spcPct val="107000"/>
              </a:lnSpc>
              <a:spcBef>
                <a:spcPts val="0"/>
              </a:spcBef>
              <a:spcAft>
                <a:spcPts val="800"/>
              </a:spcAft>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Dean/Director – Peter Goss</a:t>
            </a:r>
          </a:p>
          <a:p>
            <a:pPr marL="0" marR="0">
              <a:lnSpc>
                <a:spcPct val="107000"/>
              </a:lnSpc>
              <a:spcBef>
                <a:spcPts val="0"/>
              </a:spcBef>
              <a:spcAft>
                <a:spcPts val="800"/>
              </a:spcAft>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Manager – Shauna/Sarah, Rebecca, Carlos</a:t>
            </a:r>
          </a:p>
          <a:p>
            <a:pPr marL="0" marR="0">
              <a:lnSpc>
                <a:spcPct val="107000"/>
              </a:lnSpc>
              <a:spcBef>
                <a:spcPts val="0"/>
              </a:spcBef>
              <a:spcAft>
                <a:spcPts val="800"/>
              </a:spcAft>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Coordinator – Maureen, Heather, Nicole, Rachael, Lena</a:t>
            </a:r>
          </a:p>
          <a:p>
            <a:pPr marL="0" marR="0">
              <a:lnSpc>
                <a:spcPct val="107000"/>
              </a:lnSpc>
              <a:spcBef>
                <a:spcPts val="0"/>
              </a:spcBef>
              <a:spcAft>
                <a:spcPts val="800"/>
              </a:spcAft>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Systems Team </a:t>
            </a:r>
          </a:p>
          <a:p>
            <a:pPr marL="0" marR="0">
              <a:lnSpc>
                <a:spcPct val="107000"/>
              </a:lnSpc>
              <a:spcBef>
                <a:spcPts val="0"/>
              </a:spcBef>
              <a:spcAft>
                <a:spcPts val="800"/>
              </a:spcAft>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FA Advisors </a:t>
            </a:r>
          </a:p>
          <a:p>
            <a:pPr marL="0" marR="0">
              <a:lnSpc>
                <a:spcPct val="107000"/>
              </a:lnSpc>
              <a:spcBef>
                <a:spcPts val="0"/>
              </a:spcBef>
              <a:spcAft>
                <a:spcPts val="800"/>
              </a:spcAft>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FA Techs (Little ole Marvin)</a:t>
            </a:r>
          </a:p>
        </p:txBody>
      </p:sp>
      <p:sp>
        <p:nvSpPr>
          <p:cNvPr id="5" name="Rectangle 4">
            <a:extLst>
              <a:ext uri="{FF2B5EF4-FFF2-40B4-BE49-F238E27FC236}">
                <a16:creationId xmlns:a16="http://schemas.microsoft.com/office/drawing/2014/main" id="{A9AB522C-44E0-454F-A915-0E26F2FE92D5}"/>
              </a:ext>
            </a:extLst>
          </p:cNvPr>
          <p:cNvSpPr/>
          <p:nvPr/>
        </p:nvSpPr>
        <p:spPr>
          <a:xfrm>
            <a:off x="0" y="-37527"/>
            <a:ext cx="6592767" cy="923330"/>
          </a:xfrm>
          <a:prstGeom prst="rect">
            <a:avLst/>
          </a:prstGeom>
          <a:noFill/>
        </p:spPr>
        <p:txBody>
          <a:bodyPr wrap="none" lIns="91440" tIns="45720" rIns="91440" bIns="45720">
            <a:spAutoFit/>
          </a:bodyPr>
          <a:lstStyle/>
          <a:p>
            <a:pPr algn="ctr"/>
            <a:r>
              <a:rPr lang="en-US" sz="5400" b="1" cap="none" spc="0" dirty="0">
                <a:ln w="0"/>
                <a:solidFill>
                  <a:srgbClr val="002060"/>
                </a:solidFill>
                <a:effectLst>
                  <a:outerShdw blurRad="60007" dist="200025" dir="15000000" sy="30000" kx="-1800000" algn="bl" rotWithShape="0">
                    <a:prstClr val="black">
                      <a:alpha val="32000"/>
                    </a:prstClr>
                  </a:outerShdw>
                  <a:reflection blurRad="6350" stA="53000" endA="300" endPos="35500" dir="5400000" sy="-90000" algn="bl" rotWithShape="0"/>
                </a:effectLst>
              </a:rPr>
              <a:t>PYRAMID STRUCTURE</a:t>
            </a:r>
          </a:p>
        </p:txBody>
      </p:sp>
    </p:spTree>
    <p:extLst>
      <p:ext uri="{BB962C8B-B14F-4D97-AF65-F5344CB8AC3E}">
        <p14:creationId xmlns:p14="http://schemas.microsoft.com/office/powerpoint/2010/main" val="25070623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5C41EC-D699-2BD0-7B9F-48CF34B1A004}"/>
              </a:ext>
            </a:extLst>
          </p:cNvPr>
          <p:cNvSpPr txBox="1"/>
          <p:nvPr/>
        </p:nvSpPr>
        <p:spPr>
          <a:xfrm>
            <a:off x="179328" y="1477108"/>
            <a:ext cx="5549845" cy="2954655"/>
          </a:xfrm>
          <a:prstGeom prst="rect">
            <a:avLst/>
          </a:prstGeom>
          <a:noFill/>
        </p:spPr>
        <p:txBody>
          <a:bodyPr wrap="square">
            <a:spAutoFit/>
          </a:bodyPr>
          <a:lstStyle/>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It is estimated between 15,000 – 20,000 people lived in a community to build the Pyramids in Giza Plateau.  </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Think of your institution as the Pyramids: </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Attraction</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Belonging</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Community</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Greatness!</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Students Personal Building (Legacy and Foundation)</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2050" name="Picture 2" descr="Man using a hoe on a construction project">
            <a:extLst>
              <a:ext uri="{FF2B5EF4-FFF2-40B4-BE49-F238E27FC236}">
                <a16:creationId xmlns:a16="http://schemas.microsoft.com/office/drawing/2014/main" id="{B32372BE-EBED-51DC-292F-9E93D50239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9173" y="982443"/>
            <a:ext cx="6283499" cy="439844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82E3725-3498-C11F-3FBC-6466F1F6232B}"/>
              </a:ext>
            </a:extLst>
          </p:cNvPr>
          <p:cNvSpPr txBox="1"/>
          <p:nvPr/>
        </p:nvSpPr>
        <p:spPr>
          <a:xfrm>
            <a:off x="5729173" y="5542550"/>
            <a:ext cx="6771215" cy="523220"/>
          </a:xfrm>
          <a:prstGeom prst="rect">
            <a:avLst/>
          </a:prstGeom>
          <a:noFill/>
        </p:spPr>
        <p:txBody>
          <a:bodyPr wrap="square" rtlCol="0">
            <a:spAutoFit/>
          </a:bodyPr>
          <a:lstStyle/>
          <a:p>
            <a:r>
              <a:rPr lang="en-US" sz="1400" dirty="0"/>
              <a:t>https://www.thecollector.com/12-objects-from-egyptian-daily-life-that-are-also-hieroglyphs/</a:t>
            </a:r>
          </a:p>
        </p:txBody>
      </p:sp>
      <p:sp>
        <p:nvSpPr>
          <p:cNvPr id="5" name="TextBox 4">
            <a:extLst>
              <a:ext uri="{FF2B5EF4-FFF2-40B4-BE49-F238E27FC236}">
                <a16:creationId xmlns:a16="http://schemas.microsoft.com/office/drawing/2014/main" id="{A9DD600C-42A6-CC33-3969-A76817B5205B}"/>
              </a:ext>
            </a:extLst>
          </p:cNvPr>
          <p:cNvSpPr txBox="1"/>
          <p:nvPr/>
        </p:nvSpPr>
        <p:spPr>
          <a:xfrm>
            <a:off x="1997612" y="114970"/>
            <a:ext cx="7223725" cy="707886"/>
          </a:xfrm>
          <a:prstGeom prst="rect">
            <a:avLst/>
          </a:prstGeom>
          <a:noFill/>
        </p:spPr>
        <p:txBody>
          <a:bodyPr wrap="square">
            <a:spAutoFit/>
          </a:bodyPr>
          <a:lstStyle/>
          <a:p>
            <a:r>
              <a:rPr lang="en-US" sz="4000" b="1" u="sng" kern="100" dirty="0">
                <a:solidFill>
                  <a:srgbClr val="002060"/>
                </a:solidFill>
                <a:effectLst>
                  <a:outerShdw blurRad="38100" dist="38100" dir="2700000" algn="tl">
                    <a:srgbClr val="000000">
                      <a:alpha val="43137"/>
                    </a:srgbClr>
                  </a:outerShdw>
                </a:effectLst>
                <a:latin typeface="Arial Black" panose="020B0A04020102020204" pitchFamily="34" charset="0"/>
                <a:ea typeface="Aptos" panose="020B0004020202020204" pitchFamily="34" charset="0"/>
                <a:cs typeface="Times New Roman" panose="02020603050405020304" pitchFamily="18" charset="0"/>
              </a:rPr>
              <a:t>INSTITUTIONAL LEGACY</a:t>
            </a:r>
            <a:endParaRPr lang="en-US" sz="4000" kern="100" dirty="0">
              <a:solidFill>
                <a:srgbClr val="002060"/>
              </a:solidFill>
              <a:effectLst>
                <a:outerShdw blurRad="38100" dist="38100" dir="2700000" algn="tl">
                  <a:srgbClr val="000000">
                    <a:alpha val="43137"/>
                  </a:srgbClr>
                </a:outerShdw>
              </a:effectLst>
              <a:latin typeface="Arial Black" panose="020B0A040201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01787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E3048C-DB6E-22BC-BAD4-9257DF122E75}"/>
              </a:ext>
            </a:extLst>
          </p:cNvPr>
          <p:cNvSpPr txBox="1"/>
          <p:nvPr/>
        </p:nvSpPr>
        <p:spPr>
          <a:xfrm>
            <a:off x="1" y="0"/>
            <a:ext cx="12191999" cy="6261971"/>
          </a:xfrm>
          <a:prstGeom prst="rect">
            <a:avLst/>
          </a:prstGeom>
          <a:noFill/>
        </p:spPr>
        <p:txBody>
          <a:bodyPr wrap="square">
            <a:spAutoFit/>
          </a:bodyPr>
          <a:lstStyle/>
          <a:p>
            <a:pPr marL="0" marR="0">
              <a:lnSpc>
                <a:spcPct val="107000"/>
              </a:lnSpc>
              <a:spcBef>
                <a:spcPts val="0"/>
              </a:spcBef>
              <a:spcAft>
                <a:spcPts val="800"/>
              </a:spcAft>
            </a:pPr>
            <a:r>
              <a:rPr lang="en-US" sz="2800" b="1" kern="100" dirty="0">
                <a:effectLst/>
                <a:latin typeface="Aptos" panose="020B0004020202020204" pitchFamily="34" charset="0"/>
                <a:ea typeface="Aptos" panose="020B0004020202020204" pitchFamily="34" charset="0"/>
                <a:cs typeface="Times New Roman" panose="02020603050405020304" pitchFamily="18" charset="0"/>
              </a:rPr>
              <a:t>American Association of Collegiate Registrars and Admissions Officers</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2800" b="1" kern="100" dirty="0">
                <a:effectLst/>
                <a:latin typeface="Aptos" panose="020B0004020202020204" pitchFamily="34" charset="0"/>
                <a:ea typeface="Aptos" panose="020B0004020202020204" pitchFamily="34" charset="0"/>
                <a:cs typeface="Times New Roman" panose="02020603050405020304" pitchFamily="18" charset="0"/>
              </a:rPr>
              <a:t>2022-2023 Academic Year Demographics of Community College Students:</a:t>
            </a:r>
          </a:p>
          <a:p>
            <a:pPr marL="0" marR="0">
              <a:lnSpc>
                <a:spcPct val="107000"/>
              </a:lnSpc>
              <a:spcBef>
                <a:spcPts val="0"/>
              </a:spcBef>
              <a:spcAft>
                <a:spcPts val="800"/>
              </a:spcAft>
            </a:pP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800" kern="100" dirty="0">
                <a:effectLst/>
                <a:latin typeface="Aptos" panose="020B0004020202020204" pitchFamily="34" charset="0"/>
                <a:ea typeface="Aptos" panose="020B0004020202020204" pitchFamily="34" charset="0"/>
                <a:cs typeface="Times New Roman" panose="02020603050405020304" pitchFamily="18" charset="0"/>
              </a:rPr>
              <a:t>The average age is 28, underscoring the high number of adult learners</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800" kern="100" dirty="0">
                <a:effectLst/>
                <a:latin typeface="Aptos" panose="020B0004020202020204" pitchFamily="34" charset="0"/>
                <a:ea typeface="Aptos" panose="020B0004020202020204" pitchFamily="34" charset="0"/>
                <a:cs typeface="Times New Roman" panose="02020603050405020304" pitchFamily="18" charset="0"/>
              </a:rPr>
              <a:t>Approximately 72% of students attend part-time, often balancing work or family responsibilities.</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800" kern="100" dirty="0">
                <a:effectLst/>
                <a:latin typeface="Aptos" panose="020B0004020202020204" pitchFamily="34" charset="0"/>
                <a:ea typeface="Aptos" panose="020B0004020202020204" pitchFamily="34" charset="0"/>
                <a:cs typeface="Times New Roman" panose="02020603050405020304" pitchFamily="18" charset="0"/>
              </a:rPr>
              <a:t>Nearly 80% are employed while enrolled.</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800" kern="100" dirty="0">
                <a:effectLst/>
                <a:latin typeface="Aptos" panose="020B0004020202020204" pitchFamily="34" charset="0"/>
                <a:ea typeface="Aptos" panose="020B0004020202020204" pitchFamily="34" charset="0"/>
                <a:cs typeface="Times New Roman" panose="02020603050405020304" pitchFamily="18" charset="0"/>
              </a:rPr>
              <a:t>Around 45% are first-generation college students, navigating systems without prior family experience in higher education.</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endParaRPr lang="en-US" sz="2800" kern="100" dirty="0">
              <a:latin typeface="Aptos" panose="020B0004020202020204" pitchFamily="34" charset="0"/>
              <a:ea typeface="Aptos" panose="020B0004020202020204" pitchFamily="34" charset="0"/>
              <a:cs typeface="Times New Roman" panose="02020603050405020304" pitchFamily="18" charset="0"/>
            </a:endParaRPr>
          </a:p>
          <a:p>
            <a:pPr marL="0" marR="0"/>
            <a:endParaRPr lang="en-US" sz="1600" dirty="0">
              <a:effectLst/>
              <a:latin typeface="Times New Roman" panose="02020603050405020304" pitchFamily="18" charset="0"/>
              <a:ea typeface="Times New Roman" panose="02020603050405020304" pitchFamily="18" charset="0"/>
            </a:endParaRPr>
          </a:p>
          <a:p>
            <a:pPr marL="0" marR="0"/>
            <a:r>
              <a:rPr lang="en-US" sz="1600" dirty="0">
                <a:effectLst/>
                <a:latin typeface="Times New Roman" panose="02020603050405020304" pitchFamily="18" charset="0"/>
                <a:ea typeface="Times New Roman" panose="02020603050405020304" pitchFamily="18" charset="0"/>
              </a:rPr>
              <a:t>AACRAO, (2025, April 28) </a:t>
            </a:r>
            <a:r>
              <a:rPr lang="en-US" sz="1600" i="1" dirty="0">
                <a:effectLst/>
                <a:latin typeface="Times New Roman" panose="02020603050405020304" pitchFamily="18" charset="0"/>
                <a:ea typeface="Times New Roman" panose="02020603050405020304" pitchFamily="18" charset="0"/>
              </a:rPr>
              <a:t>Community colleges</a:t>
            </a:r>
            <a:r>
              <a:rPr lang="en-US" sz="1600" dirty="0">
                <a:effectLst/>
                <a:latin typeface="Times New Roman" panose="02020603050405020304" pitchFamily="18" charset="0"/>
                <a:ea typeface="Times New Roman" panose="02020603050405020304" pitchFamily="18" charset="0"/>
              </a:rPr>
              <a:t>: </a:t>
            </a:r>
            <a:r>
              <a:rPr lang="en-US" sz="1600" i="1" dirty="0">
                <a:effectLst/>
                <a:latin typeface="Times New Roman" panose="02020603050405020304" pitchFamily="18" charset="0"/>
                <a:ea typeface="Times New Roman" panose="02020603050405020304" pitchFamily="18" charset="0"/>
              </a:rPr>
              <a:t>A legacy of access, equity, and Innovation</a:t>
            </a:r>
            <a:r>
              <a:rPr lang="en-US" sz="1600" dirty="0">
                <a:effectLst/>
                <a:latin typeface="Times New Roman" panose="02020603050405020304" pitchFamily="18" charset="0"/>
                <a:ea typeface="Times New Roman" panose="02020603050405020304" pitchFamily="18" charset="0"/>
              </a:rPr>
              <a:t>. https://www.aacrao.org/resources/newsletters-blogs/aacrao-connect/article/community-colleges--a-legacy-of-access--equity--and-innovation </a:t>
            </a:r>
          </a:p>
        </p:txBody>
      </p:sp>
    </p:spTree>
    <p:extLst>
      <p:ext uri="{BB962C8B-B14F-4D97-AF65-F5344CB8AC3E}">
        <p14:creationId xmlns:p14="http://schemas.microsoft.com/office/powerpoint/2010/main" val="3631957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EB780C7-21F1-4F92-A419-F5524D85D810}"/>
              </a:ext>
            </a:extLst>
          </p:cNvPr>
          <p:cNvSpPr txBox="1"/>
          <p:nvPr/>
        </p:nvSpPr>
        <p:spPr>
          <a:xfrm>
            <a:off x="1522672" y="303570"/>
            <a:ext cx="7968995" cy="532775"/>
          </a:xfrm>
          <a:prstGeom prst="rect">
            <a:avLst/>
          </a:prstGeom>
          <a:noFill/>
        </p:spPr>
        <p:txBody>
          <a:bodyPr wrap="square">
            <a:spAutoFit/>
          </a:bodyPr>
          <a:lstStyle/>
          <a:p>
            <a:pPr marL="0" marR="0">
              <a:lnSpc>
                <a:spcPct val="107000"/>
              </a:lnSpc>
              <a:spcBef>
                <a:spcPts val="0"/>
              </a:spcBef>
              <a:spcAft>
                <a:spcPts val="800"/>
              </a:spcAft>
            </a:pPr>
            <a:r>
              <a:rPr lang="en-US" sz="2800" b="1" u="sng" kern="100" dirty="0">
                <a:solidFill>
                  <a:srgbClr val="002060"/>
                </a:solidFill>
                <a:effectLst/>
                <a:latin typeface="Arial Black" panose="020B0A04020102020204" pitchFamily="34" charset="0"/>
                <a:ea typeface="Aptos" panose="020B0004020202020204" pitchFamily="34" charset="0"/>
                <a:cs typeface="Times New Roman" panose="02020603050405020304" pitchFamily="18" charset="0"/>
              </a:rPr>
              <a:t>INSTITUTIONAL LEGACY &amp; PRESTIGE:</a:t>
            </a:r>
            <a:endParaRPr lang="en-US" sz="2800" kern="100" dirty="0">
              <a:solidFill>
                <a:srgbClr val="002060"/>
              </a:solidFill>
              <a:effectLst/>
              <a:latin typeface="Arial Black" panose="020B0A04020102020204" pitchFamily="34" charset="0"/>
              <a:ea typeface="Aptos" panose="020B000402020202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F8B97C36-C4F9-A1D6-CBA7-21B8E596267A}"/>
              </a:ext>
            </a:extLst>
          </p:cNvPr>
          <p:cNvSpPr txBox="1"/>
          <p:nvPr/>
        </p:nvSpPr>
        <p:spPr>
          <a:xfrm>
            <a:off x="1522672" y="882534"/>
            <a:ext cx="9988060" cy="5697072"/>
          </a:xfrm>
          <a:prstGeom prst="rect">
            <a:avLst/>
          </a:prstGeom>
          <a:noFill/>
        </p:spPr>
        <p:txBody>
          <a:bodyPr wrap="square" rtlCol="0">
            <a:spAutoFit/>
          </a:bodyPr>
          <a:lstStyle/>
          <a:p>
            <a:pPr marL="0" marR="0">
              <a:lnSpc>
                <a:spcPct val="107000"/>
              </a:lnSpc>
              <a:spcBef>
                <a:spcPts val="0"/>
              </a:spcBef>
              <a:spcAft>
                <a:spcPts val="0"/>
              </a:spcAft>
            </a:pPr>
            <a:r>
              <a:rPr lang="en-US" sz="2800" b="1" kern="100" dirty="0">
                <a:effectLst/>
                <a:latin typeface="Aptos" panose="020B0004020202020204" pitchFamily="34" charset="0"/>
                <a:ea typeface="Aptos" panose="020B0004020202020204" pitchFamily="34" charset="0"/>
                <a:cs typeface="Times New Roman" panose="02020603050405020304" pitchFamily="18" charset="0"/>
              </a:rPr>
              <a:t>Definition:  </a:t>
            </a:r>
            <a:r>
              <a:rPr lang="en-US" sz="2800" kern="100" dirty="0">
                <a:effectLst/>
                <a:latin typeface="Aptos" panose="020B0004020202020204" pitchFamily="34" charset="0"/>
                <a:ea typeface="Aptos" panose="020B0004020202020204" pitchFamily="34" charset="0"/>
                <a:cs typeface="Times New Roman" panose="02020603050405020304" pitchFamily="18" charset="0"/>
              </a:rPr>
              <a:t>Institutional legacy is primarily defined as by student’s family legacy (i.e. legacy in admissions) leading to students gaining additional points for entrance into the college/ university of choice.  Legacy can be influenced by multi-generational family history attending an institution, family endowments, political power, fostering close long-standing relationships within the institution and more. </a:t>
            </a:r>
          </a:p>
          <a:p>
            <a:pPr marL="0" marR="0">
              <a:lnSpc>
                <a:spcPct val="107000"/>
              </a:lnSpc>
              <a:spcBef>
                <a:spcPts val="0"/>
              </a:spcBef>
              <a:spcAft>
                <a:spcPts val="0"/>
              </a:spcAft>
            </a:pP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2800" b="1" kern="100" dirty="0">
                <a:effectLst/>
                <a:latin typeface="Aptos" panose="020B0004020202020204" pitchFamily="34" charset="0"/>
                <a:ea typeface="Aptos" panose="020B0004020202020204" pitchFamily="34" charset="0"/>
                <a:cs typeface="Times New Roman" panose="02020603050405020304" pitchFamily="18" charset="0"/>
              </a:rPr>
              <a:t>Institutional Prestige </a:t>
            </a:r>
            <a:r>
              <a:rPr lang="en-US" sz="2800" kern="100" dirty="0">
                <a:effectLst/>
                <a:latin typeface="Aptos" panose="020B0004020202020204" pitchFamily="34" charset="0"/>
                <a:ea typeface="Aptos" panose="020B0004020202020204" pitchFamily="34" charset="0"/>
                <a:cs typeface="Times New Roman" panose="02020603050405020304" pitchFamily="18" charset="0"/>
              </a:rPr>
              <a:t>is built by the institution’s reputation within academia and/or the job market (i.e. PCC’s Nursing Program). </a:t>
            </a:r>
          </a:p>
          <a:p>
            <a:endParaRPr lang="en-US" sz="2800" dirty="0"/>
          </a:p>
        </p:txBody>
      </p:sp>
    </p:spTree>
    <p:extLst>
      <p:ext uri="{BB962C8B-B14F-4D97-AF65-F5344CB8AC3E}">
        <p14:creationId xmlns:p14="http://schemas.microsoft.com/office/powerpoint/2010/main" val="20817149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987963-D3A9-720E-6800-A8C66352DD6E}"/>
              </a:ext>
            </a:extLst>
          </p:cNvPr>
          <p:cNvSpPr txBox="1"/>
          <p:nvPr/>
        </p:nvSpPr>
        <p:spPr>
          <a:xfrm>
            <a:off x="592541" y="0"/>
            <a:ext cx="6093724" cy="6224396"/>
          </a:xfrm>
          <a:prstGeom prst="rect">
            <a:avLst/>
          </a:prstGeom>
          <a:noFill/>
        </p:spPr>
        <p:txBody>
          <a:bodyPr wrap="square">
            <a:spAutoFit/>
          </a:bodyPr>
          <a:lstStyle/>
          <a:p>
            <a:pPr marL="0" marR="0">
              <a:lnSpc>
                <a:spcPct val="107000"/>
              </a:lnSpc>
              <a:spcBef>
                <a:spcPts val="0"/>
              </a:spcBef>
              <a:spcAft>
                <a:spcPts val="800"/>
              </a:spcAft>
            </a:pPr>
            <a:r>
              <a:rPr lang="en-US" sz="2800" b="1" kern="100" dirty="0">
                <a:solidFill>
                  <a:srgbClr val="002060"/>
                </a:solidFill>
                <a:effectLst/>
                <a:latin typeface="Arial Black" panose="020B0A04020102020204" pitchFamily="34" charset="0"/>
                <a:ea typeface="Aptos" panose="020B0004020202020204" pitchFamily="34" charset="0"/>
                <a:cs typeface="Times New Roman" panose="02020603050405020304" pitchFamily="18" charset="0"/>
              </a:rPr>
              <a:t>INSTITUTIONAL KNOWLEDGE</a:t>
            </a:r>
          </a:p>
          <a:p>
            <a:pPr marL="0" marR="0">
              <a:lnSpc>
                <a:spcPct val="107000"/>
              </a:lnSpc>
              <a:spcBef>
                <a:spcPts val="0"/>
              </a:spcBef>
              <a:spcAft>
                <a:spcPts val="800"/>
              </a:spcAft>
            </a:pP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2800" kern="100" dirty="0">
                <a:effectLst/>
                <a:latin typeface="Aptos" panose="020B0004020202020204" pitchFamily="34" charset="0"/>
                <a:ea typeface="Aptos" panose="020B0004020202020204" pitchFamily="34" charset="0"/>
                <a:cs typeface="Times New Roman" panose="02020603050405020304" pitchFamily="18" charset="0"/>
              </a:rPr>
              <a:t>Where is your institutional knowledge stored? i.e. Spaces</a:t>
            </a:r>
          </a:p>
          <a:p>
            <a:pPr marL="342900" marR="0" lvl="0" indent="-342900">
              <a:lnSpc>
                <a:spcPct val="107000"/>
              </a:lnSpc>
              <a:spcBef>
                <a:spcPts val="0"/>
              </a:spcBef>
              <a:spcAft>
                <a:spcPts val="0"/>
              </a:spcAft>
              <a:buFont typeface="Symbol" panose="05050102010706020507" pitchFamily="18" charset="2"/>
              <a:buChar char=""/>
            </a:pPr>
            <a:r>
              <a:rPr lang="en-US" sz="2800" kern="100" dirty="0">
                <a:effectLst/>
                <a:latin typeface="Aptos" panose="020B0004020202020204" pitchFamily="34" charset="0"/>
                <a:ea typeface="Aptos" panose="020B0004020202020204" pitchFamily="34" charset="0"/>
                <a:cs typeface="Times New Roman" panose="02020603050405020304" pitchFamily="18" charset="0"/>
              </a:rPr>
              <a:t>Ask Regs?</a:t>
            </a:r>
          </a:p>
          <a:p>
            <a:pPr marL="342900" marR="0" lvl="0" indent="-342900">
              <a:lnSpc>
                <a:spcPct val="107000"/>
              </a:lnSpc>
              <a:spcBef>
                <a:spcPts val="0"/>
              </a:spcBef>
              <a:spcAft>
                <a:spcPts val="0"/>
              </a:spcAft>
              <a:buFont typeface="Symbol" panose="05050102010706020507" pitchFamily="18" charset="2"/>
              <a:buChar char=""/>
            </a:pPr>
            <a:r>
              <a:rPr lang="en-US" sz="2800" kern="100" dirty="0">
                <a:effectLst/>
                <a:latin typeface="Aptos" panose="020B0004020202020204" pitchFamily="34" charset="0"/>
                <a:ea typeface="Aptos" panose="020B0004020202020204" pitchFamily="34" charset="0"/>
                <a:cs typeface="Times New Roman" panose="02020603050405020304" pitchFamily="18" charset="0"/>
              </a:rPr>
              <a:t>NASFAA?</a:t>
            </a:r>
          </a:p>
          <a:p>
            <a:pPr marL="342900" marR="0" lvl="0" indent="-342900">
              <a:lnSpc>
                <a:spcPct val="107000"/>
              </a:lnSpc>
              <a:spcBef>
                <a:spcPts val="0"/>
              </a:spcBef>
              <a:spcAft>
                <a:spcPts val="800"/>
              </a:spcAft>
              <a:buFont typeface="Symbol" panose="05050102010706020507" pitchFamily="18" charset="2"/>
              <a:buChar char=""/>
            </a:pPr>
            <a:r>
              <a:rPr lang="en-US" sz="2800" kern="100" dirty="0">
                <a:effectLst/>
                <a:latin typeface="Aptos" panose="020B0004020202020204" pitchFamily="34" charset="0"/>
                <a:ea typeface="Aptos" panose="020B0004020202020204" pitchFamily="34" charset="0"/>
                <a:cs typeface="Times New Roman" panose="02020603050405020304" pitchFamily="18" charset="0"/>
              </a:rPr>
              <a:t>Post-it notes?</a:t>
            </a:r>
          </a:p>
          <a:p>
            <a:pPr marL="0" marR="0">
              <a:lnSpc>
                <a:spcPct val="107000"/>
              </a:lnSpc>
              <a:spcBef>
                <a:spcPts val="0"/>
              </a:spcBef>
              <a:spcAft>
                <a:spcPts val="800"/>
              </a:spcAft>
            </a:pPr>
            <a:r>
              <a:rPr lang="en-US" sz="2800" kern="100" dirty="0">
                <a:effectLst/>
                <a:latin typeface="Aptos" panose="020B0004020202020204" pitchFamily="34" charset="0"/>
                <a:ea typeface="Aptos" panose="020B0004020202020204" pitchFamily="34" charset="0"/>
                <a:cs typeface="Times New Roman" panose="02020603050405020304" pitchFamily="18" charset="0"/>
              </a:rPr>
              <a:t>Does one person manage it or is it collective?</a:t>
            </a:r>
          </a:p>
          <a:p>
            <a:pPr marL="0" marR="0">
              <a:lnSpc>
                <a:spcPct val="107000"/>
              </a:lnSpc>
              <a:spcBef>
                <a:spcPts val="0"/>
              </a:spcBef>
              <a:spcAft>
                <a:spcPts val="800"/>
              </a:spcAft>
            </a:pPr>
            <a:r>
              <a:rPr lang="en-US" sz="2800" kern="100" dirty="0">
                <a:effectLst/>
                <a:latin typeface="Aptos" panose="020B0004020202020204" pitchFamily="34" charset="0"/>
                <a:ea typeface="Aptos" panose="020B0004020202020204" pitchFamily="34" charset="0"/>
                <a:cs typeface="Times New Roman" panose="02020603050405020304" pitchFamily="18" charset="0"/>
              </a:rPr>
              <a:t>How often is the information updated?</a:t>
            </a:r>
          </a:p>
          <a:p>
            <a:pPr marL="0" marR="0">
              <a:lnSpc>
                <a:spcPct val="107000"/>
              </a:lnSpc>
              <a:spcBef>
                <a:spcPts val="0"/>
              </a:spcBef>
              <a:spcAft>
                <a:spcPts val="800"/>
              </a:spcAft>
            </a:pPr>
            <a:r>
              <a:rPr lang="en-US" sz="2800" kern="100" dirty="0">
                <a:effectLst/>
                <a:latin typeface="Aptos" panose="020B0004020202020204" pitchFamily="34" charset="0"/>
                <a:ea typeface="Aptos" panose="020B0004020202020204" pitchFamily="34" charset="0"/>
                <a:cs typeface="Times New Roman" panose="02020603050405020304" pitchFamily="18" charset="0"/>
              </a:rPr>
              <a:t>How is it passed on to current and future staff members? </a:t>
            </a:r>
          </a:p>
        </p:txBody>
      </p:sp>
      <p:pic>
        <p:nvPicPr>
          <p:cNvPr id="6" name="Picture 5" descr="A stone wall with ancient egyptian carvings&#10;&#10;AI-generated content may be incorrect.">
            <a:extLst>
              <a:ext uri="{FF2B5EF4-FFF2-40B4-BE49-F238E27FC236}">
                <a16:creationId xmlns:a16="http://schemas.microsoft.com/office/drawing/2014/main" id="{665AA094-C04A-0B37-8F34-A46C3ADC84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6264" y="1"/>
            <a:ext cx="5505735" cy="6114196"/>
          </a:xfrm>
          <a:prstGeom prst="rect">
            <a:avLst/>
          </a:prstGeom>
        </p:spPr>
      </p:pic>
      <p:sp>
        <p:nvSpPr>
          <p:cNvPr id="7" name="TextBox 6">
            <a:extLst>
              <a:ext uri="{FF2B5EF4-FFF2-40B4-BE49-F238E27FC236}">
                <a16:creationId xmlns:a16="http://schemas.microsoft.com/office/drawing/2014/main" id="{B60BCEEA-FB5A-9437-CDA0-51D96CD69DDD}"/>
              </a:ext>
            </a:extLst>
          </p:cNvPr>
          <p:cNvSpPr txBox="1"/>
          <p:nvPr/>
        </p:nvSpPr>
        <p:spPr>
          <a:xfrm>
            <a:off x="6686264" y="6114197"/>
            <a:ext cx="4736297" cy="307777"/>
          </a:xfrm>
          <a:prstGeom prst="rect">
            <a:avLst/>
          </a:prstGeom>
          <a:noFill/>
        </p:spPr>
        <p:txBody>
          <a:bodyPr wrap="none" rtlCol="0">
            <a:spAutoFit/>
          </a:bodyPr>
          <a:lstStyle/>
          <a:p>
            <a:r>
              <a:rPr lang="en-US" sz="1400" b="1" dirty="0">
                <a:solidFill>
                  <a:srgbClr val="FF0000"/>
                </a:solidFill>
              </a:rPr>
              <a:t>Ramesses II &amp; wife Queen Nefatari, God Thoth at Abu Simbel</a:t>
            </a:r>
          </a:p>
        </p:txBody>
      </p:sp>
      <p:cxnSp>
        <p:nvCxnSpPr>
          <p:cNvPr id="9" name="Straight Arrow Connector 8">
            <a:extLst>
              <a:ext uri="{FF2B5EF4-FFF2-40B4-BE49-F238E27FC236}">
                <a16:creationId xmlns:a16="http://schemas.microsoft.com/office/drawing/2014/main" id="{B256FB3C-4487-A43A-2397-C925089DBD05}"/>
              </a:ext>
            </a:extLst>
          </p:cNvPr>
          <p:cNvCxnSpPr>
            <a:cxnSpLocks/>
            <a:stCxn id="15" idx="3"/>
          </p:cNvCxnSpPr>
          <p:nvPr/>
        </p:nvCxnSpPr>
        <p:spPr>
          <a:xfrm>
            <a:off x="6634835" y="681966"/>
            <a:ext cx="4160544" cy="791992"/>
          </a:xfrm>
          <a:prstGeom prst="straightConnector1">
            <a:avLst/>
          </a:prstGeom>
          <a:ln w="19050" cap="flat" cmpd="sng" algn="ctr">
            <a:solidFill>
              <a:srgbClr val="FF0000"/>
            </a:solidFill>
            <a:prstDash val="solid"/>
            <a:round/>
            <a:headEnd type="none" w="med" len="med"/>
            <a:tailEnd type="arrow" w="med" len="med"/>
          </a:ln>
          <a:effectLst>
            <a:glow rad="228600">
              <a:schemeClr val="accent3">
                <a:satMod val="175000"/>
                <a:alpha val="40000"/>
              </a:schemeClr>
            </a:glow>
          </a:effectLst>
        </p:spPr>
        <p:style>
          <a:lnRef idx="0">
            <a:scrgbClr r="0" g="0" b="0"/>
          </a:lnRef>
          <a:fillRef idx="0">
            <a:scrgbClr r="0" g="0" b="0"/>
          </a:fillRef>
          <a:effectRef idx="0">
            <a:scrgbClr r="0" g="0" b="0"/>
          </a:effectRef>
          <a:fontRef idx="minor">
            <a:schemeClr val="tx1"/>
          </a:fontRef>
        </p:style>
      </p:cxnSp>
      <p:sp>
        <p:nvSpPr>
          <p:cNvPr id="15" name="TextBox 14">
            <a:extLst>
              <a:ext uri="{FF2B5EF4-FFF2-40B4-BE49-F238E27FC236}">
                <a16:creationId xmlns:a16="http://schemas.microsoft.com/office/drawing/2014/main" id="{F8542E88-C3C9-F749-019E-5CECDB0AC18A}"/>
              </a:ext>
            </a:extLst>
          </p:cNvPr>
          <p:cNvSpPr txBox="1"/>
          <p:nvPr/>
        </p:nvSpPr>
        <p:spPr>
          <a:xfrm>
            <a:off x="592540" y="497300"/>
            <a:ext cx="6042295" cy="369332"/>
          </a:xfrm>
          <a:prstGeom prst="rect">
            <a:avLst/>
          </a:prstGeom>
          <a:noFill/>
        </p:spPr>
        <p:txBody>
          <a:bodyPr wrap="none" rtlCol="0">
            <a:spAutoFit/>
          </a:bodyPr>
          <a:lstStyle/>
          <a:p>
            <a:r>
              <a:rPr lang="en-US" b="1" dirty="0">
                <a:solidFill>
                  <a:srgbClr val="FF0000"/>
                </a:solidFill>
              </a:rPr>
              <a:t>Thoth – The God of Writing , Knowledge and Record Keeping</a:t>
            </a:r>
          </a:p>
        </p:txBody>
      </p:sp>
    </p:spTree>
    <p:extLst>
      <p:ext uri="{BB962C8B-B14F-4D97-AF65-F5344CB8AC3E}">
        <p14:creationId xmlns:p14="http://schemas.microsoft.com/office/powerpoint/2010/main" val="13851594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B86560-DFF9-D1A2-16D3-A88A46A3049C}"/>
              </a:ext>
            </a:extLst>
          </p:cNvPr>
          <p:cNvPicPr>
            <a:picLocks noChangeAspect="1"/>
          </p:cNvPicPr>
          <p:nvPr/>
        </p:nvPicPr>
        <p:blipFill>
          <a:blip r:embed="rId4"/>
          <a:stretch>
            <a:fillRect/>
          </a:stretch>
        </p:blipFill>
        <p:spPr>
          <a:xfrm>
            <a:off x="430215" y="3429000"/>
            <a:ext cx="4631826" cy="2718109"/>
          </a:xfrm>
          <a:prstGeom prst="rect">
            <a:avLst/>
          </a:prstGeom>
        </p:spPr>
      </p:pic>
      <p:pic>
        <p:nvPicPr>
          <p:cNvPr id="7" name="Picture 6">
            <a:extLst>
              <a:ext uri="{FF2B5EF4-FFF2-40B4-BE49-F238E27FC236}">
                <a16:creationId xmlns:a16="http://schemas.microsoft.com/office/drawing/2014/main" id="{4B3060A6-3DF1-3A11-642D-8B0DA54F3D32}"/>
              </a:ext>
            </a:extLst>
          </p:cNvPr>
          <p:cNvPicPr>
            <a:picLocks noChangeAspect="1"/>
          </p:cNvPicPr>
          <p:nvPr/>
        </p:nvPicPr>
        <p:blipFill>
          <a:blip r:embed="rId5"/>
          <a:stretch>
            <a:fillRect/>
          </a:stretch>
        </p:blipFill>
        <p:spPr>
          <a:xfrm>
            <a:off x="5463583" y="3428249"/>
            <a:ext cx="4895068" cy="2718860"/>
          </a:xfrm>
          <a:prstGeom prst="rect">
            <a:avLst/>
          </a:prstGeom>
        </p:spPr>
      </p:pic>
      <p:pic>
        <p:nvPicPr>
          <p:cNvPr id="9" name="Picture 8">
            <a:extLst>
              <a:ext uri="{FF2B5EF4-FFF2-40B4-BE49-F238E27FC236}">
                <a16:creationId xmlns:a16="http://schemas.microsoft.com/office/drawing/2014/main" id="{91A0EB92-AD48-D0F8-535E-7A8FAC7E5B42}"/>
              </a:ext>
            </a:extLst>
          </p:cNvPr>
          <p:cNvPicPr>
            <a:picLocks noChangeAspect="1"/>
          </p:cNvPicPr>
          <p:nvPr/>
        </p:nvPicPr>
        <p:blipFill>
          <a:blip r:embed="rId6"/>
          <a:stretch>
            <a:fillRect/>
          </a:stretch>
        </p:blipFill>
        <p:spPr>
          <a:xfrm>
            <a:off x="2190359" y="0"/>
            <a:ext cx="6546448" cy="3381708"/>
          </a:xfrm>
          <a:prstGeom prst="rect">
            <a:avLst/>
          </a:prstGeom>
        </p:spPr>
      </p:pic>
    </p:spTree>
    <p:extLst>
      <p:ext uri="{BB962C8B-B14F-4D97-AF65-F5344CB8AC3E}">
        <p14:creationId xmlns:p14="http://schemas.microsoft.com/office/powerpoint/2010/main" val="27302591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0B4F2B-084C-5C03-E1C0-44826B5897F4}"/>
              </a:ext>
            </a:extLst>
          </p:cNvPr>
          <p:cNvSpPr txBox="1"/>
          <p:nvPr/>
        </p:nvSpPr>
        <p:spPr>
          <a:xfrm>
            <a:off x="0" y="1157678"/>
            <a:ext cx="5694530" cy="2909258"/>
          </a:xfrm>
          <a:prstGeom prst="rect">
            <a:avLst/>
          </a:prstGeom>
          <a:noFill/>
        </p:spPr>
        <p:txBody>
          <a:bodyPr wrap="square">
            <a:spAutoFit/>
          </a:bodyPr>
          <a:lstStyle/>
          <a:p>
            <a:pPr marL="0" marR="0">
              <a:lnSpc>
                <a:spcPct val="107000"/>
              </a:lnSpc>
              <a:spcBef>
                <a:spcPts val="0"/>
              </a:spcBef>
              <a:spcAft>
                <a:spcPts val="800"/>
              </a:spcAft>
            </a:pPr>
            <a:r>
              <a:rPr lang="en-US" sz="1600" b="1" u="sng" kern="100" dirty="0">
                <a:effectLst/>
                <a:latin typeface="Aptos" panose="020B0004020202020204" pitchFamily="34" charset="0"/>
                <a:ea typeface="Aptos" panose="020B0004020202020204" pitchFamily="34" charset="0"/>
                <a:cs typeface="Times New Roman" panose="02020603050405020304" pitchFamily="18" charset="0"/>
              </a:rPr>
              <a:t>REVERSE PYRAMID STRUCTURE</a:t>
            </a:r>
            <a:r>
              <a:rPr lang="en-US" sz="1600" b="1" kern="100" dirty="0">
                <a:effectLst/>
                <a:latin typeface="Aptos" panose="020B0004020202020204" pitchFamily="34" charset="0"/>
                <a:ea typeface="Aptos" panose="020B0004020202020204" pitchFamily="34" charset="0"/>
                <a:cs typeface="Times New Roman" panose="02020603050405020304" pitchFamily="18" charset="0"/>
              </a:rPr>
              <a:t>:</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FA Techs (Little ole Marvin)</a:t>
            </a:r>
          </a:p>
          <a:p>
            <a:pPr marL="0" marR="0">
              <a:lnSpc>
                <a:spcPct val="107000"/>
              </a:lnSpc>
              <a:spcBef>
                <a:spcPts val="0"/>
              </a:spcBef>
              <a:spcAft>
                <a:spcPts val="800"/>
              </a:spcAft>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FA Advisors </a:t>
            </a:r>
          </a:p>
          <a:p>
            <a:pPr marL="0" marR="0">
              <a:lnSpc>
                <a:spcPct val="107000"/>
              </a:lnSpc>
              <a:spcBef>
                <a:spcPts val="0"/>
              </a:spcBef>
              <a:spcAft>
                <a:spcPts val="800"/>
              </a:spcAft>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Coordinator – Maureen, Heather, Nicole, Rachael, Lena</a:t>
            </a:r>
          </a:p>
          <a:p>
            <a:pPr marL="0" marR="0">
              <a:lnSpc>
                <a:spcPct val="107000"/>
              </a:lnSpc>
              <a:spcBef>
                <a:spcPts val="0"/>
              </a:spcBef>
              <a:spcAft>
                <a:spcPts val="800"/>
              </a:spcAft>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Managers – Shauna/Sarah, Rebecca, Carlos</a:t>
            </a:r>
          </a:p>
          <a:p>
            <a:pPr marL="0" marR="0">
              <a:lnSpc>
                <a:spcPct val="107000"/>
              </a:lnSpc>
              <a:spcBef>
                <a:spcPts val="0"/>
              </a:spcBef>
              <a:spcAft>
                <a:spcPts val="800"/>
              </a:spcAft>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Systems Team </a:t>
            </a:r>
          </a:p>
          <a:p>
            <a:pPr marL="0" marR="0">
              <a:lnSpc>
                <a:spcPct val="107000"/>
              </a:lnSpc>
              <a:spcBef>
                <a:spcPts val="0"/>
              </a:spcBef>
              <a:spcAft>
                <a:spcPts val="800"/>
              </a:spcAft>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Dean/Director – Peter Goss</a:t>
            </a:r>
          </a:p>
          <a:p>
            <a:pPr marL="0" marR="0">
              <a:lnSpc>
                <a:spcPct val="107000"/>
              </a:lnSpc>
              <a:spcBef>
                <a:spcPts val="0"/>
              </a:spcBef>
              <a:spcAft>
                <a:spcPts val="800"/>
              </a:spcAft>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Assoc Vice President – Ryan Clark</a:t>
            </a:r>
          </a:p>
        </p:txBody>
      </p:sp>
      <p:sp>
        <p:nvSpPr>
          <p:cNvPr id="6" name="TextBox 5">
            <a:extLst>
              <a:ext uri="{FF2B5EF4-FFF2-40B4-BE49-F238E27FC236}">
                <a16:creationId xmlns:a16="http://schemas.microsoft.com/office/drawing/2014/main" id="{820B5ED6-B839-88A7-F57E-3A2480AA8538}"/>
              </a:ext>
            </a:extLst>
          </p:cNvPr>
          <p:cNvSpPr txBox="1"/>
          <p:nvPr/>
        </p:nvSpPr>
        <p:spPr>
          <a:xfrm>
            <a:off x="-709030" y="593492"/>
            <a:ext cx="5076967" cy="461665"/>
          </a:xfrm>
          <a:prstGeom prst="rect">
            <a:avLst/>
          </a:prstGeom>
          <a:noFill/>
        </p:spPr>
        <p:txBody>
          <a:bodyPr wrap="square" rtlCol="0">
            <a:spAutoFit/>
          </a:bodyPr>
          <a:lstStyle/>
          <a:p>
            <a:pPr algn="ctr"/>
            <a:r>
              <a:rPr lang="en-US" sz="2400" b="1" dirty="0">
                <a:solidFill>
                  <a:srgbClr val="FF0000"/>
                </a:solidFill>
              </a:rPr>
              <a:t>THE STUDENT EXPERIENCE</a:t>
            </a:r>
          </a:p>
        </p:txBody>
      </p:sp>
      <p:sp>
        <p:nvSpPr>
          <p:cNvPr id="4" name="TextBox 3">
            <a:extLst>
              <a:ext uri="{FF2B5EF4-FFF2-40B4-BE49-F238E27FC236}">
                <a16:creationId xmlns:a16="http://schemas.microsoft.com/office/drawing/2014/main" id="{232DA5E7-D570-825C-F2D0-B0B69F796C30}"/>
              </a:ext>
            </a:extLst>
          </p:cNvPr>
          <p:cNvSpPr txBox="1"/>
          <p:nvPr/>
        </p:nvSpPr>
        <p:spPr>
          <a:xfrm>
            <a:off x="0" y="96676"/>
            <a:ext cx="5076968" cy="523220"/>
          </a:xfrm>
          <a:prstGeom prst="rect">
            <a:avLst/>
          </a:prstGeom>
          <a:noFill/>
        </p:spPr>
        <p:txBody>
          <a:bodyPr wrap="square" rtlCol="0">
            <a:spAutoFit/>
          </a:bodyPr>
          <a:lstStyle/>
          <a:p>
            <a:r>
              <a:rPr lang="en-US" sz="2800" b="1" u="sng" kern="100" dirty="0">
                <a:solidFill>
                  <a:srgbClr val="002060"/>
                </a:solidFill>
                <a:effectLst/>
                <a:latin typeface="Arial Black" panose="020B0A04020102020204" pitchFamily="34" charset="0"/>
                <a:ea typeface="Aptos" panose="020B0004020202020204" pitchFamily="34" charset="0"/>
                <a:cs typeface="Times New Roman" panose="02020603050405020304" pitchFamily="18" charset="0"/>
              </a:rPr>
              <a:t>PERSONAL LEGACY</a:t>
            </a:r>
            <a:endParaRPr lang="en-US" sz="2800" u="sng" kern="100" dirty="0">
              <a:solidFill>
                <a:srgbClr val="002060"/>
              </a:solidFill>
              <a:effectLst/>
              <a:latin typeface="Arial Black" panose="020B0A04020102020204" pitchFamily="34" charset="0"/>
              <a:ea typeface="Aptos" panose="020B0004020202020204" pitchFamily="34" charset="0"/>
              <a:cs typeface="Times New Roman" panose="02020603050405020304" pitchFamily="18" charset="0"/>
            </a:endParaRPr>
          </a:p>
        </p:txBody>
      </p:sp>
      <p:graphicFrame>
        <p:nvGraphicFramePr>
          <p:cNvPr id="3" name="Diagram 2">
            <a:extLst>
              <a:ext uri="{FF2B5EF4-FFF2-40B4-BE49-F238E27FC236}">
                <a16:creationId xmlns:a16="http://schemas.microsoft.com/office/drawing/2014/main" id="{556D0533-E8CE-7B45-95B2-8F923629B94B}"/>
              </a:ext>
            </a:extLst>
          </p:cNvPr>
          <p:cNvGraphicFramePr/>
          <p:nvPr>
            <p:extLst>
              <p:ext uri="{D42A27DB-BD31-4B8C-83A1-F6EECF244321}">
                <p14:modId xmlns:p14="http://schemas.microsoft.com/office/powerpoint/2010/main" val="2027726261"/>
              </p:ext>
            </p:extLst>
          </p:nvPr>
        </p:nvGraphicFramePr>
        <p:xfrm>
          <a:off x="4639399" y="76913"/>
          <a:ext cx="7552601" cy="59966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620746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E5122BC-4416-D90F-AECD-7E26154AD21C}"/>
              </a:ext>
            </a:extLst>
          </p:cNvPr>
          <p:cNvSpPr txBox="1"/>
          <p:nvPr/>
        </p:nvSpPr>
        <p:spPr>
          <a:xfrm>
            <a:off x="4576131" y="0"/>
            <a:ext cx="7634066" cy="7262566"/>
          </a:xfrm>
          <a:prstGeom prst="rect">
            <a:avLst/>
          </a:prstGeom>
          <a:noFill/>
        </p:spPr>
        <p:txBody>
          <a:bodyPr wrap="square">
            <a:spAutoFit/>
          </a:bodyPr>
          <a:lstStyle/>
          <a:p>
            <a:pPr marL="0" marR="0">
              <a:lnSpc>
                <a:spcPct val="107000"/>
              </a:lnSpc>
              <a:spcBef>
                <a:spcPts val="0"/>
              </a:spcBef>
              <a:spcAft>
                <a:spcPts val="800"/>
              </a:spcAft>
            </a:pPr>
            <a:r>
              <a:rPr lang="en-US" sz="1600" b="1" kern="100" dirty="0">
                <a:effectLst/>
                <a:latin typeface="Aptos" panose="020B0004020202020204" pitchFamily="34" charset="0"/>
                <a:ea typeface="Aptos" panose="020B0004020202020204" pitchFamily="34" charset="0"/>
                <a:cs typeface="Times New Roman" panose="02020603050405020304" pitchFamily="18" charset="0"/>
              </a:rPr>
              <a:t>It is all of our responsibility but know your limits</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Under-promise and over-deliver </a:t>
            </a:r>
          </a:p>
          <a:p>
            <a:pPr marL="0" marR="0">
              <a:lnSpc>
                <a:spcPct val="107000"/>
              </a:lnSpc>
              <a:spcBef>
                <a:spcPts val="0"/>
              </a:spcBef>
              <a:spcAft>
                <a:spcPts val="800"/>
              </a:spcAft>
            </a:pPr>
            <a:r>
              <a:rPr lang="en-US" sz="1600" b="1" kern="100" dirty="0">
                <a:effectLst/>
                <a:latin typeface="Aptos" panose="020B0004020202020204" pitchFamily="34" charset="0"/>
                <a:ea typeface="Aptos" panose="020B0004020202020204" pitchFamily="34" charset="0"/>
                <a:cs typeface="Times New Roman" panose="02020603050405020304" pitchFamily="18" charset="0"/>
              </a:rPr>
              <a:t>It is not your job, but ….it is your job!</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Giving our students and parent the best of us in every interaction leaves an everlasting impression </a:t>
            </a:r>
          </a:p>
          <a:p>
            <a:pPr marL="0" marR="0">
              <a:lnSpc>
                <a:spcPct val="107000"/>
              </a:lnSpc>
              <a:spcBef>
                <a:spcPts val="0"/>
              </a:spcBef>
              <a:spcAft>
                <a:spcPts val="800"/>
              </a:spcAft>
            </a:pPr>
            <a:r>
              <a:rPr lang="en-US" sz="1600" b="1" kern="100" dirty="0">
                <a:latin typeface="Aptos" panose="020B0004020202020204" pitchFamily="34" charset="0"/>
                <a:ea typeface="Aptos" panose="020B0004020202020204" pitchFamily="34" charset="0"/>
                <a:cs typeface="Times New Roman" panose="02020603050405020304" pitchFamily="18" charset="0"/>
              </a:rPr>
              <a:t>Be Impactful</a:t>
            </a:r>
          </a:p>
          <a:p>
            <a:pPr marL="285750" marR="0" indent="-285750">
              <a:lnSpc>
                <a:spcPct val="107000"/>
              </a:lnSpc>
              <a:spcBef>
                <a:spcPts val="0"/>
              </a:spcBef>
              <a:spcAft>
                <a:spcPts val="800"/>
              </a:spcAft>
              <a:buFont typeface="Arial" panose="020B0604020202020204" pitchFamily="34" charset="0"/>
              <a:buChar char="•"/>
            </a:pPr>
            <a:r>
              <a:rPr lang="en-US" sz="1600" kern="100" dirty="0">
                <a:latin typeface="Aptos" panose="020B0004020202020204" pitchFamily="34" charset="0"/>
                <a:ea typeface="Aptos" panose="020B0004020202020204" pitchFamily="34" charset="0"/>
                <a:cs typeface="Times New Roman" panose="02020603050405020304" pitchFamily="18" charset="0"/>
              </a:rPr>
              <a:t>DON’T BE AFRAID TO TELL YOUR STORY!</a:t>
            </a:r>
          </a:p>
          <a:p>
            <a:pPr marL="285750" marR="0" indent="-285750">
              <a:lnSpc>
                <a:spcPct val="107000"/>
              </a:lnSpc>
              <a:spcBef>
                <a:spcPts val="0"/>
              </a:spcBef>
              <a:spcAft>
                <a:spcPts val="800"/>
              </a:spcAft>
              <a:buFont typeface="Arial" panose="020B0604020202020204" pitchFamily="34" charset="0"/>
              <a:buChar char="•"/>
            </a:pPr>
            <a:r>
              <a:rPr lang="en-US" sz="1600" kern="100" dirty="0">
                <a:latin typeface="Aptos" panose="020B0004020202020204" pitchFamily="34" charset="0"/>
                <a:ea typeface="Aptos" panose="020B0004020202020204" pitchFamily="34" charset="0"/>
                <a:cs typeface="Times New Roman" panose="02020603050405020304" pitchFamily="18" charset="0"/>
              </a:rPr>
              <a:t>Make one-on-one moments count when with a student </a:t>
            </a:r>
          </a:p>
          <a:p>
            <a:pPr marL="285750" marR="0" indent="-285750">
              <a:lnSpc>
                <a:spcPct val="107000"/>
              </a:lnSpc>
              <a:spcBef>
                <a:spcPts val="0"/>
              </a:spcBef>
              <a:spcAft>
                <a:spcPts val="800"/>
              </a:spcAft>
              <a:buFont typeface="Arial" panose="020B0604020202020204" pitchFamily="34" charset="0"/>
              <a:buChar char="•"/>
            </a:pPr>
            <a:r>
              <a:rPr lang="en-US" sz="1600" kern="100" dirty="0">
                <a:latin typeface="Aptos" panose="020B0004020202020204" pitchFamily="34" charset="0"/>
                <a:ea typeface="Aptos" panose="020B0004020202020204" pitchFamily="34" charset="0"/>
                <a:cs typeface="Times New Roman" panose="02020603050405020304" pitchFamily="18" charset="0"/>
              </a:rPr>
              <a:t>Community Visibility (Do not shy away from being a bridge between your institution to students and families)  </a:t>
            </a:r>
          </a:p>
          <a:p>
            <a:pPr>
              <a:lnSpc>
                <a:spcPct val="107000"/>
              </a:lnSpc>
              <a:spcAft>
                <a:spcPts val="800"/>
              </a:spcAft>
            </a:pPr>
            <a:r>
              <a:rPr lang="en-US" sz="1600" b="1" kern="100" dirty="0">
                <a:latin typeface="Aptos" panose="020B0004020202020204" pitchFamily="34" charset="0"/>
                <a:ea typeface="Aptos" panose="020B0004020202020204" pitchFamily="34" charset="0"/>
                <a:cs typeface="Times New Roman" panose="02020603050405020304" pitchFamily="18" charset="0"/>
              </a:rPr>
              <a:t>Relationship Building</a:t>
            </a:r>
          </a:p>
          <a:p>
            <a:pPr marL="285750" marR="0" indent="-285750">
              <a:lnSpc>
                <a:spcPct val="107000"/>
              </a:lnSpc>
              <a:spcBef>
                <a:spcPts val="0"/>
              </a:spcBef>
              <a:spcAft>
                <a:spcPts val="800"/>
              </a:spcAft>
              <a:buFont typeface="Arial" panose="020B0604020202020204" pitchFamily="34" charset="0"/>
              <a:buChar char="•"/>
            </a:pPr>
            <a:r>
              <a:rPr lang="en-US" sz="1600" kern="100" dirty="0">
                <a:latin typeface="Aptos" panose="020B0004020202020204" pitchFamily="34" charset="0"/>
                <a:ea typeface="Aptos" panose="020B0004020202020204" pitchFamily="34" charset="0"/>
                <a:cs typeface="Times New Roman" panose="02020603050405020304" pitchFamily="18" charset="0"/>
              </a:rPr>
              <a:t>FA relies heavily on connecting with peers to problem solve</a:t>
            </a:r>
          </a:p>
          <a:p>
            <a:pPr marL="285750" marR="0" indent="-285750">
              <a:lnSpc>
                <a:spcPct val="107000"/>
              </a:lnSpc>
              <a:spcBef>
                <a:spcPts val="0"/>
              </a:spcBef>
              <a:spcAft>
                <a:spcPts val="800"/>
              </a:spcAft>
              <a:buFont typeface="Arial" panose="020B0604020202020204" pitchFamily="34" charset="0"/>
              <a:buChar char="•"/>
            </a:pPr>
            <a:r>
              <a:rPr lang="en-US" sz="1600" kern="100" dirty="0">
                <a:latin typeface="Aptos" panose="020B0004020202020204" pitchFamily="34" charset="0"/>
                <a:ea typeface="Aptos" panose="020B0004020202020204" pitchFamily="34" charset="0"/>
                <a:cs typeface="Times New Roman" panose="02020603050405020304" pitchFamily="18" charset="0"/>
              </a:rPr>
              <a:t>Students are equally important to relationship building for problem solving (ex: 2425, 2526 FAFSA!!!!)</a:t>
            </a:r>
          </a:p>
          <a:p>
            <a:pPr marL="0" marR="0">
              <a:lnSpc>
                <a:spcPct val="107000"/>
              </a:lnSpc>
              <a:spcBef>
                <a:spcPts val="0"/>
              </a:spcBef>
              <a:spcAft>
                <a:spcPts val="800"/>
              </a:spcAft>
            </a:pPr>
            <a:r>
              <a:rPr lang="en-US" sz="1600" b="1" kern="100" dirty="0">
                <a:latin typeface="Aptos" panose="020B0004020202020204" pitchFamily="34" charset="0"/>
                <a:ea typeface="Aptos" panose="020B0004020202020204" pitchFamily="34" charset="0"/>
                <a:cs typeface="Times New Roman" panose="02020603050405020304" pitchFamily="18" charset="0"/>
              </a:rPr>
              <a:t>Mentorship </a:t>
            </a:r>
          </a:p>
          <a:p>
            <a:pPr marL="285750" marR="0" indent="-285750">
              <a:lnSpc>
                <a:spcPct val="107000"/>
              </a:lnSpc>
              <a:spcBef>
                <a:spcPts val="0"/>
              </a:spcBef>
              <a:spcAft>
                <a:spcPts val="800"/>
              </a:spcAft>
              <a:buFont typeface="Arial" panose="020B0604020202020204" pitchFamily="34" charset="0"/>
              <a:buChar char="•"/>
            </a:pPr>
            <a:r>
              <a:rPr lang="en-US" sz="1600" kern="100" dirty="0">
                <a:latin typeface="Aptos" panose="020B0004020202020204" pitchFamily="34" charset="0"/>
                <a:ea typeface="Aptos" panose="020B0004020202020204" pitchFamily="34" charset="0"/>
                <a:cs typeface="Times New Roman" panose="02020603050405020304" pitchFamily="18" charset="0"/>
              </a:rPr>
              <a:t>Students of Various Age Groups (traditional and non-traditional)</a:t>
            </a:r>
          </a:p>
          <a:p>
            <a:pPr marL="285750" marR="0" indent="-285750">
              <a:lnSpc>
                <a:spcPct val="107000"/>
              </a:lnSpc>
              <a:spcBef>
                <a:spcPts val="0"/>
              </a:spcBef>
              <a:spcAft>
                <a:spcPts val="800"/>
              </a:spcAft>
              <a:buFont typeface="Arial" panose="020B0604020202020204" pitchFamily="34" charset="0"/>
              <a:buChar char="•"/>
            </a:pPr>
            <a:r>
              <a:rPr lang="en-US" sz="1600" kern="100" dirty="0">
                <a:latin typeface="Aptos" panose="020B0004020202020204" pitchFamily="34" charset="0"/>
                <a:ea typeface="Aptos" panose="020B0004020202020204" pitchFamily="34" charset="0"/>
                <a:cs typeface="Times New Roman" panose="02020603050405020304" pitchFamily="18" charset="0"/>
              </a:rPr>
              <a:t>Staff (within and outside of your department)</a:t>
            </a:r>
          </a:p>
          <a:p>
            <a:pPr marL="285750" indent="-285750">
              <a:lnSpc>
                <a:spcPct val="107000"/>
              </a:lnSpc>
              <a:spcAft>
                <a:spcPts val="800"/>
              </a:spcAft>
              <a:buFont typeface="Arial" panose="020B0604020202020204" pitchFamily="34" charset="0"/>
              <a:buChar char="•"/>
            </a:pPr>
            <a:r>
              <a:rPr lang="en-US" sz="1600" kern="100" dirty="0">
                <a:latin typeface="Aptos" panose="020B0004020202020204" pitchFamily="34" charset="0"/>
                <a:ea typeface="Aptos" panose="020B0004020202020204" pitchFamily="34" charset="0"/>
                <a:cs typeface="Times New Roman" panose="02020603050405020304" pitchFamily="18" charset="0"/>
              </a:rPr>
              <a:t>Share kindness, wisdom, life lessons, positive reinforcement </a:t>
            </a:r>
          </a:p>
          <a:p>
            <a:pPr marL="0" marR="0">
              <a:lnSpc>
                <a:spcPct val="107000"/>
              </a:lnSpc>
              <a:spcBef>
                <a:spcPts val="0"/>
              </a:spcBef>
              <a:spcAft>
                <a:spcPts val="800"/>
              </a:spcAft>
            </a:pPr>
            <a:endParaRPr lang="en-US" sz="1400" b="1" kern="100" dirty="0">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endParaRPr lang="en-US" sz="1400" b="1" kern="100" dirty="0">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endParaRPr lang="en-US" sz="1400" b="1"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5" name="Picture 4" descr="A statue of a person in ancient egypt&#10;&#10;AI-generated content may be incorrect.">
            <a:extLst>
              <a:ext uri="{FF2B5EF4-FFF2-40B4-BE49-F238E27FC236}">
                <a16:creationId xmlns:a16="http://schemas.microsoft.com/office/drawing/2014/main" id="{674968EC-35A0-A4FD-EDD6-E319824C68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59656" y="759657"/>
            <a:ext cx="6077244" cy="4557933"/>
          </a:xfrm>
          <a:prstGeom prst="rect">
            <a:avLst/>
          </a:prstGeom>
        </p:spPr>
      </p:pic>
      <p:sp>
        <p:nvSpPr>
          <p:cNvPr id="6" name="TextBox 5">
            <a:extLst>
              <a:ext uri="{FF2B5EF4-FFF2-40B4-BE49-F238E27FC236}">
                <a16:creationId xmlns:a16="http://schemas.microsoft.com/office/drawing/2014/main" id="{5BA22B3F-6452-43BF-7710-AB8D2180A3EE}"/>
              </a:ext>
            </a:extLst>
          </p:cNvPr>
          <p:cNvSpPr txBox="1"/>
          <p:nvPr/>
        </p:nvSpPr>
        <p:spPr>
          <a:xfrm>
            <a:off x="0" y="6077246"/>
            <a:ext cx="2798267" cy="307777"/>
          </a:xfrm>
          <a:prstGeom prst="rect">
            <a:avLst/>
          </a:prstGeom>
          <a:noFill/>
        </p:spPr>
        <p:txBody>
          <a:bodyPr wrap="none" rtlCol="0">
            <a:spAutoFit/>
          </a:bodyPr>
          <a:lstStyle/>
          <a:p>
            <a:r>
              <a:rPr lang="en-US" sz="1400" b="1" dirty="0">
                <a:solidFill>
                  <a:srgbClr val="FF0000"/>
                </a:solidFill>
              </a:rPr>
              <a:t>Ramesses II Pylon at Luxor Temple</a:t>
            </a:r>
          </a:p>
        </p:txBody>
      </p:sp>
    </p:spTree>
    <p:extLst>
      <p:ext uri="{BB962C8B-B14F-4D97-AF65-F5344CB8AC3E}">
        <p14:creationId xmlns:p14="http://schemas.microsoft.com/office/powerpoint/2010/main" val="3370363132"/>
      </p:ext>
    </p:extLst>
  </p:cSld>
  <p:clrMapOvr>
    <a:masterClrMapping/>
  </p:clrMapOvr>
</p:sld>
</file>

<file path=ppt/theme/theme1.xml><?xml version="1.0" encoding="utf-8"?>
<a:theme xmlns:a="http://schemas.openxmlformats.org/drawingml/2006/main" name="Custom">
  <a:themeElements>
    <a:clrScheme name="Custom 37">
      <a:dk1>
        <a:srgbClr val="000000"/>
      </a:dk1>
      <a:lt1>
        <a:srgbClr val="FFFFFF"/>
      </a:lt1>
      <a:dk2>
        <a:srgbClr val="4A5356"/>
      </a:dk2>
      <a:lt2>
        <a:srgbClr val="E8E3CE"/>
      </a:lt2>
      <a:accent1>
        <a:srgbClr val="9BA8B7"/>
      </a:accent1>
      <a:accent2>
        <a:srgbClr val="E6A02E"/>
      </a:accent2>
      <a:accent3>
        <a:srgbClr val="BF6A3B"/>
      </a:accent3>
      <a:accent4>
        <a:srgbClr val="92987A"/>
      </a:accent4>
      <a:accent5>
        <a:srgbClr val="857659"/>
      </a:accent5>
      <a:accent6>
        <a:srgbClr val="A0988C"/>
      </a:accent6>
      <a:hlink>
        <a:srgbClr val="00B0F0"/>
      </a:hlink>
      <a:folHlink>
        <a:srgbClr val="738F97"/>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TWO.pptx" id="{80AA9D2D-EE59-4148-A11E-A51EEE828B28}" vid="{AEAFD717-D3C8-4034-8F7E-D5220B0CCEB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7" ma:contentTypeDescription="Create a new document." ma:contentTypeScope="" ma:versionID="c6f9a84f66a9c8b9a21755b9ffafb94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27df39e3e7036dff54f89ddd5805ce72"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F4F4D41-822D-40F2-A7AC-E4E6CB36CA7A}">
  <ds:schemaRefs>
    <ds:schemaRef ds:uri="http://schemas.microsoft.com/office/2006/documentManagement/types"/>
    <ds:schemaRef ds:uri="71af3243-3dd4-4a8d-8c0d-dd76da1f02a5"/>
    <ds:schemaRef ds:uri="http://purl.org/dc/terms/"/>
    <ds:schemaRef ds:uri="http://www.w3.org/XML/1998/namespace"/>
    <ds:schemaRef ds:uri="http://schemas.microsoft.com/office/infopath/2007/PartnerControls"/>
    <ds:schemaRef ds:uri="http://schemas.openxmlformats.org/package/2006/metadata/core-properties"/>
    <ds:schemaRef ds:uri="230e9df3-be65-4c73-a93b-d1236ebd677e"/>
    <ds:schemaRef ds:uri="http://purl.org/dc/elements/1.1/"/>
    <ds:schemaRef ds:uri="http://purl.org/dc/dcmitype/"/>
    <ds:schemaRef ds:uri="16c05727-aa75-4e4a-9b5f-8a80a1165891"/>
    <ds:schemaRef ds:uri="http://schemas.microsoft.com/sharepoint/v3"/>
    <ds:schemaRef ds:uri="http://schemas.microsoft.com/office/2006/metadata/properties"/>
  </ds:schemaRefs>
</ds:datastoreItem>
</file>

<file path=customXml/itemProps2.xml><?xml version="1.0" encoding="utf-8"?>
<ds:datastoreItem xmlns:ds="http://schemas.openxmlformats.org/officeDocument/2006/customXml" ds:itemID="{19DAD249-BF80-48EF-9AFB-36A11BCDC2CE}">
  <ds:schemaRefs>
    <ds:schemaRef ds:uri="http://schemas.microsoft.com/sharepoint/v3/contenttype/forms"/>
  </ds:schemaRefs>
</ds:datastoreItem>
</file>

<file path=customXml/itemProps3.xml><?xml version="1.0" encoding="utf-8"?>
<ds:datastoreItem xmlns:ds="http://schemas.openxmlformats.org/officeDocument/2006/customXml" ds:itemID="{C5A59D56-2157-4202-9D02-F44E447A24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Facet</Template>
  <TotalTime>1472</TotalTime>
  <Words>1162</Words>
  <Application>Microsoft Office PowerPoint</Application>
  <PresentationFormat>Widescreen</PresentationFormat>
  <Paragraphs>134</Paragraphs>
  <Slides>13</Slides>
  <Notes>13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vt:i4>
      </vt:variant>
    </vt:vector>
  </HeadingPairs>
  <TitlesOfParts>
    <vt:vector size="23" baseType="lpstr">
      <vt:lpstr>Aptos</vt:lpstr>
      <vt:lpstr>Arial</vt:lpstr>
      <vt:lpstr>Arial Black</vt:lpstr>
      <vt:lpstr>Bookman Old Style</vt:lpstr>
      <vt:lpstr>Calibri</vt:lpstr>
      <vt:lpstr>Franklin Gothic Book</vt:lpstr>
      <vt:lpstr>Inter</vt:lpstr>
      <vt:lpstr>Symbol</vt:lpstr>
      <vt:lpstr>Times New Roman</vt:lpstr>
      <vt:lpstr>Custom</vt:lpstr>
      <vt:lpstr>Reflection &amp; Exploration:  The Building of Interpersonal and Institutional Legacies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Portland Community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Marvin Sadler</dc:creator>
  <cp:lastModifiedBy>Marvin Sadler</cp:lastModifiedBy>
  <cp:revision>38</cp:revision>
  <cp:lastPrinted>2026-01-27T20:56:34Z</cp:lastPrinted>
  <dcterms:created xsi:type="dcterms:W3CDTF">2026-01-10T19:38:47Z</dcterms:created>
  <dcterms:modified xsi:type="dcterms:W3CDTF">2026-01-30T17:57:28Z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