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261" r:id="rId6"/>
    <p:sldId id="272" r:id="rId7"/>
    <p:sldId id="263" r:id="rId8"/>
    <p:sldId id="279" r:id="rId9"/>
    <p:sldId id="280" r:id="rId10"/>
    <p:sldId id="274" r:id="rId11"/>
    <p:sldId id="262" r:id="rId12"/>
    <p:sldId id="276" r:id="rId13"/>
    <p:sldId id="273" r:id="rId14"/>
    <p:sldId id="271" r:id="rId15"/>
    <p:sldId id="264" r:id="rId16"/>
    <p:sldId id="278" r:id="rId17"/>
    <p:sldId id="282" r:id="rId18"/>
    <p:sldId id="281" r:id="rId19"/>
    <p:sldId id="266" r:id="rId20"/>
    <p:sldId id="267" r:id="rId21"/>
    <p:sldId id="268" r:id="rId22"/>
    <p:sldId id="269" r:id="rId23"/>
    <p:sldId id="270" r:id="rId24"/>
    <p:sldId id="258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EFD78-EC56-487C-8F48-B5267CADD48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936BFF-FE38-4159-9F29-BBF21598DCAE}">
      <dgm:prSet/>
      <dgm:spPr/>
      <dgm:t>
        <a:bodyPr/>
        <a:lstStyle/>
        <a:p>
          <a:r>
            <a:rPr lang="en-US"/>
            <a:t>The human brain / nervous system</a:t>
          </a:r>
        </a:p>
      </dgm:t>
    </dgm:pt>
    <dgm:pt modelId="{99DCD078-35BF-4C85-8ED6-D6707F39B8DD}" type="parTrans" cxnId="{78BFF8C9-6326-4513-9483-C95C3C393790}">
      <dgm:prSet/>
      <dgm:spPr/>
      <dgm:t>
        <a:bodyPr/>
        <a:lstStyle/>
        <a:p>
          <a:endParaRPr lang="en-US"/>
        </a:p>
      </dgm:t>
    </dgm:pt>
    <dgm:pt modelId="{DD524B31-586D-4757-9BED-C156947D0E60}" type="sibTrans" cxnId="{78BFF8C9-6326-4513-9483-C95C3C393790}">
      <dgm:prSet/>
      <dgm:spPr/>
      <dgm:t>
        <a:bodyPr/>
        <a:lstStyle/>
        <a:p>
          <a:endParaRPr lang="en-US"/>
        </a:p>
      </dgm:t>
    </dgm:pt>
    <dgm:pt modelId="{C77C2D08-38E1-4D29-8F0E-C4F985D2CF68}">
      <dgm:prSet/>
      <dgm:spPr/>
      <dgm:t>
        <a:bodyPr/>
        <a:lstStyle/>
        <a:p>
          <a:r>
            <a:rPr lang="en-US"/>
            <a:t>Why we can never be fully rational</a:t>
          </a:r>
        </a:p>
      </dgm:t>
    </dgm:pt>
    <dgm:pt modelId="{13A011EE-3963-4B06-BE0A-1A8DF64C4B61}" type="parTrans" cxnId="{741ACE82-85B9-4380-A166-958A59736236}">
      <dgm:prSet/>
      <dgm:spPr/>
      <dgm:t>
        <a:bodyPr/>
        <a:lstStyle/>
        <a:p>
          <a:endParaRPr lang="en-US"/>
        </a:p>
      </dgm:t>
    </dgm:pt>
    <dgm:pt modelId="{44853193-8D5A-495D-8A66-36E2E1239AC4}" type="sibTrans" cxnId="{741ACE82-85B9-4380-A166-958A59736236}">
      <dgm:prSet/>
      <dgm:spPr/>
      <dgm:t>
        <a:bodyPr/>
        <a:lstStyle/>
        <a:p>
          <a:endParaRPr lang="en-US"/>
        </a:p>
      </dgm:t>
    </dgm:pt>
    <dgm:pt modelId="{1175D34A-992B-448A-91F2-27D0C259DD88}">
      <dgm:prSet/>
      <dgm:spPr/>
      <dgm:t>
        <a:bodyPr/>
        <a:lstStyle/>
        <a:p>
          <a:r>
            <a:rPr lang="en-US" dirty="0"/>
            <a:t>The Ladder of Inference</a:t>
          </a:r>
        </a:p>
      </dgm:t>
    </dgm:pt>
    <dgm:pt modelId="{55CDAB9C-0924-415F-BE39-8E388F18E4DE}" type="parTrans" cxnId="{3E6AF1C6-C1C7-4A24-84B6-CE42C572397A}">
      <dgm:prSet/>
      <dgm:spPr/>
      <dgm:t>
        <a:bodyPr/>
        <a:lstStyle/>
        <a:p>
          <a:endParaRPr lang="en-US"/>
        </a:p>
      </dgm:t>
    </dgm:pt>
    <dgm:pt modelId="{B21A9432-AD09-478D-8D87-5C370D6C8AE9}" type="sibTrans" cxnId="{3E6AF1C6-C1C7-4A24-84B6-CE42C572397A}">
      <dgm:prSet/>
      <dgm:spPr/>
      <dgm:t>
        <a:bodyPr/>
        <a:lstStyle/>
        <a:p>
          <a:endParaRPr lang="en-US"/>
        </a:p>
      </dgm:t>
    </dgm:pt>
    <dgm:pt modelId="{7BB8FD66-C0DF-4652-B7A4-B1BFC2B58BAA}">
      <dgm:prSet/>
      <dgm:spPr/>
      <dgm:t>
        <a:bodyPr/>
        <a:lstStyle/>
        <a:p>
          <a:r>
            <a:rPr lang="en-US" dirty="0"/>
            <a:t>Unpacking not jumping to conclusions</a:t>
          </a:r>
        </a:p>
      </dgm:t>
    </dgm:pt>
    <dgm:pt modelId="{AFA4CA56-23D3-4A6C-93F1-5D49F3428E6D}" type="parTrans" cxnId="{416866BD-BD8B-49FE-A82E-681CF4EDE3F8}">
      <dgm:prSet/>
      <dgm:spPr/>
      <dgm:t>
        <a:bodyPr/>
        <a:lstStyle/>
        <a:p>
          <a:endParaRPr lang="en-US"/>
        </a:p>
      </dgm:t>
    </dgm:pt>
    <dgm:pt modelId="{F8B19F05-63B6-461C-A509-CBC5C730D14D}" type="sibTrans" cxnId="{416866BD-BD8B-49FE-A82E-681CF4EDE3F8}">
      <dgm:prSet/>
      <dgm:spPr/>
      <dgm:t>
        <a:bodyPr/>
        <a:lstStyle/>
        <a:p>
          <a:endParaRPr lang="en-US"/>
        </a:p>
      </dgm:t>
    </dgm:pt>
    <dgm:pt modelId="{3F95DC94-A711-4E22-A4E8-4EA5DC22C602}">
      <dgm:prSet/>
      <dgm:spPr/>
      <dgm:t>
        <a:bodyPr/>
        <a:lstStyle/>
        <a:p>
          <a:r>
            <a:rPr lang="en-US"/>
            <a:t>Conflict buckets</a:t>
          </a:r>
        </a:p>
      </dgm:t>
    </dgm:pt>
    <dgm:pt modelId="{B7DA41E8-6820-4525-B856-1072F48F5A7F}" type="parTrans" cxnId="{504AF00B-4C87-4026-A3B1-AB1EFB1A1E51}">
      <dgm:prSet/>
      <dgm:spPr/>
      <dgm:t>
        <a:bodyPr/>
        <a:lstStyle/>
        <a:p>
          <a:endParaRPr lang="en-US"/>
        </a:p>
      </dgm:t>
    </dgm:pt>
    <dgm:pt modelId="{A927E387-CC4C-44B0-B2BF-A6261CB990FD}" type="sibTrans" cxnId="{504AF00B-4C87-4026-A3B1-AB1EFB1A1E51}">
      <dgm:prSet/>
      <dgm:spPr/>
      <dgm:t>
        <a:bodyPr/>
        <a:lstStyle/>
        <a:p>
          <a:endParaRPr lang="en-US"/>
        </a:p>
      </dgm:t>
    </dgm:pt>
    <dgm:pt modelId="{CCEA4172-20C3-48D7-8049-0923A2C34D7C}">
      <dgm:prSet/>
      <dgm:spPr/>
      <dgm:t>
        <a:bodyPr/>
        <a:lstStyle/>
        <a:p>
          <a:r>
            <a:rPr lang="en-US"/>
            <a:t>Productive conflict</a:t>
          </a:r>
        </a:p>
      </dgm:t>
    </dgm:pt>
    <dgm:pt modelId="{0964DBF2-D8A2-4881-81CF-1C5904E9525D}" type="parTrans" cxnId="{8485C7D4-0D57-4E7C-997E-C884E1412DF8}">
      <dgm:prSet/>
      <dgm:spPr/>
      <dgm:t>
        <a:bodyPr/>
        <a:lstStyle/>
        <a:p>
          <a:endParaRPr lang="en-US"/>
        </a:p>
      </dgm:t>
    </dgm:pt>
    <dgm:pt modelId="{A383116C-918C-49DE-A501-688FD4F85647}" type="sibTrans" cxnId="{8485C7D4-0D57-4E7C-997E-C884E1412DF8}">
      <dgm:prSet/>
      <dgm:spPr/>
      <dgm:t>
        <a:bodyPr/>
        <a:lstStyle/>
        <a:p>
          <a:endParaRPr lang="en-US"/>
        </a:p>
      </dgm:t>
    </dgm:pt>
    <dgm:pt modelId="{E660EB51-1ABA-4FBA-B03D-0E9B2C85456C}">
      <dgm:prSet/>
      <dgm:spPr/>
      <dgm:t>
        <a:bodyPr/>
        <a:lstStyle/>
        <a:p>
          <a:r>
            <a:rPr lang="en-US"/>
            <a:t>Conflict conflict</a:t>
          </a:r>
        </a:p>
      </dgm:t>
    </dgm:pt>
    <dgm:pt modelId="{C4EB881C-714E-4385-8A7B-1B18616AE9ED}" type="parTrans" cxnId="{506606E5-BBDA-4960-AB10-1DDEAE26DDF2}">
      <dgm:prSet/>
      <dgm:spPr/>
      <dgm:t>
        <a:bodyPr/>
        <a:lstStyle/>
        <a:p>
          <a:endParaRPr lang="en-US"/>
        </a:p>
      </dgm:t>
    </dgm:pt>
    <dgm:pt modelId="{779455F0-F3FF-46C0-90D4-014E2CFA4943}" type="sibTrans" cxnId="{506606E5-BBDA-4960-AB10-1DDEAE26DDF2}">
      <dgm:prSet/>
      <dgm:spPr/>
      <dgm:t>
        <a:bodyPr/>
        <a:lstStyle/>
        <a:p>
          <a:endParaRPr lang="en-US"/>
        </a:p>
      </dgm:t>
    </dgm:pt>
    <dgm:pt modelId="{F4726E59-C081-4A70-BC80-12FB8BF19756}">
      <dgm:prSet/>
      <dgm:spPr/>
      <dgm:t>
        <a:bodyPr/>
        <a:lstStyle/>
        <a:p>
          <a:r>
            <a:rPr lang="en-US" dirty="0"/>
            <a:t>Conflict, take two</a:t>
          </a:r>
        </a:p>
      </dgm:t>
    </dgm:pt>
    <dgm:pt modelId="{8DD156BA-4B58-4DAB-8BF1-530445193AF6}" type="parTrans" cxnId="{C492A11B-E27C-4DC3-ACB8-0E395173541A}">
      <dgm:prSet/>
      <dgm:spPr/>
      <dgm:t>
        <a:bodyPr/>
        <a:lstStyle/>
        <a:p>
          <a:endParaRPr lang="en-US"/>
        </a:p>
      </dgm:t>
    </dgm:pt>
    <dgm:pt modelId="{33D4A2FA-4A55-4269-A07B-C1CCFB22F03F}" type="sibTrans" cxnId="{C492A11B-E27C-4DC3-ACB8-0E395173541A}">
      <dgm:prSet/>
      <dgm:spPr/>
      <dgm:t>
        <a:bodyPr/>
        <a:lstStyle/>
        <a:p>
          <a:endParaRPr lang="en-US"/>
        </a:p>
      </dgm:t>
    </dgm:pt>
    <dgm:pt modelId="{4E2B37CB-58A0-414B-9513-CA6039F041EE}" type="pres">
      <dgm:prSet presAssocID="{F52EFD78-EC56-487C-8F48-B5267CADD48D}" presName="linear" presStyleCnt="0">
        <dgm:presLayoutVars>
          <dgm:animLvl val="lvl"/>
          <dgm:resizeHandles val="exact"/>
        </dgm:presLayoutVars>
      </dgm:prSet>
      <dgm:spPr/>
    </dgm:pt>
    <dgm:pt modelId="{2D2E2453-BA81-478C-AC85-7D9D1F969D2B}" type="pres">
      <dgm:prSet presAssocID="{23936BFF-FE38-4159-9F29-BBF21598DC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83540D-E0B1-45EB-AA4F-F4E7470EAF55}" type="pres">
      <dgm:prSet presAssocID="{23936BFF-FE38-4159-9F29-BBF21598DCAE}" presName="childText" presStyleLbl="revTx" presStyleIdx="0" presStyleCnt="3">
        <dgm:presLayoutVars>
          <dgm:bulletEnabled val="1"/>
        </dgm:presLayoutVars>
      </dgm:prSet>
      <dgm:spPr/>
    </dgm:pt>
    <dgm:pt modelId="{F6763B5D-5311-4549-B02E-EBAC9190AC5F}" type="pres">
      <dgm:prSet presAssocID="{1175D34A-992B-448A-91F2-27D0C259DD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30C0FC-0844-4D90-9C8E-EBADE8C080B7}" type="pres">
      <dgm:prSet presAssocID="{1175D34A-992B-448A-91F2-27D0C259DD88}" presName="childText" presStyleLbl="revTx" presStyleIdx="1" presStyleCnt="3">
        <dgm:presLayoutVars>
          <dgm:bulletEnabled val="1"/>
        </dgm:presLayoutVars>
      </dgm:prSet>
      <dgm:spPr/>
    </dgm:pt>
    <dgm:pt modelId="{1926B747-7EEB-4E1E-BEB9-DD197EC5636C}" type="pres">
      <dgm:prSet presAssocID="{3F95DC94-A711-4E22-A4E8-4EA5DC22C6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79F37C-8C1C-4F2E-81E2-525D32070763}" type="pres">
      <dgm:prSet presAssocID="{3F95DC94-A711-4E22-A4E8-4EA5DC22C602}" presName="childText" presStyleLbl="revTx" presStyleIdx="2" presStyleCnt="3">
        <dgm:presLayoutVars>
          <dgm:bulletEnabled val="1"/>
        </dgm:presLayoutVars>
      </dgm:prSet>
      <dgm:spPr/>
    </dgm:pt>
    <dgm:pt modelId="{C1502523-6A26-43C8-8CFC-BA682041167B}" type="pres">
      <dgm:prSet presAssocID="{F4726E59-C081-4A70-BC80-12FB8BF197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E0D2609-AEB8-428B-8F61-A34FB93C1ABB}" type="presOf" srcId="{7BB8FD66-C0DF-4652-B7A4-B1BFC2B58BAA}" destId="{A930C0FC-0844-4D90-9C8E-EBADE8C080B7}" srcOrd="0" destOrd="0" presId="urn:microsoft.com/office/officeart/2005/8/layout/vList2"/>
    <dgm:cxn modelId="{504AF00B-4C87-4026-A3B1-AB1EFB1A1E51}" srcId="{F52EFD78-EC56-487C-8F48-B5267CADD48D}" destId="{3F95DC94-A711-4E22-A4E8-4EA5DC22C602}" srcOrd="2" destOrd="0" parTransId="{B7DA41E8-6820-4525-B856-1072F48F5A7F}" sibTransId="{A927E387-CC4C-44B0-B2BF-A6261CB990FD}"/>
    <dgm:cxn modelId="{EDA68F0C-944A-41ED-A5C3-754D7A888B43}" type="presOf" srcId="{1175D34A-992B-448A-91F2-27D0C259DD88}" destId="{F6763B5D-5311-4549-B02E-EBAC9190AC5F}" srcOrd="0" destOrd="0" presId="urn:microsoft.com/office/officeart/2005/8/layout/vList2"/>
    <dgm:cxn modelId="{178A040F-1918-49AE-8645-88C0B2F3BDFE}" type="presOf" srcId="{23936BFF-FE38-4159-9F29-BBF21598DCAE}" destId="{2D2E2453-BA81-478C-AC85-7D9D1F969D2B}" srcOrd="0" destOrd="0" presId="urn:microsoft.com/office/officeart/2005/8/layout/vList2"/>
    <dgm:cxn modelId="{C492A11B-E27C-4DC3-ACB8-0E395173541A}" srcId="{F52EFD78-EC56-487C-8F48-B5267CADD48D}" destId="{F4726E59-C081-4A70-BC80-12FB8BF19756}" srcOrd="3" destOrd="0" parTransId="{8DD156BA-4B58-4DAB-8BF1-530445193AF6}" sibTransId="{33D4A2FA-4A55-4269-A07B-C1CCFB22F03F}"/>
    <dgm:cxn modelId="{95D20A22-961B-44A7-94D5-2C0B75CBA9E1}" type="presOf" srcId="{F4726E59-C081-4A70-BC80-12FB8BF19756}" destId="{C1502523-6A26-43C8-8CFC-BA682041167B}" srcOrd="0" destOrd="0" presId="urn:microsoft.com/office/officeart/2005/8/layout/vList2"/>
    <dgm:cxn modelId="{38319634-B4B4-474F-9A31-AD1142E56973}" type="presOf" srcId="{C77C2D08-38E1-4D29-8F0E-C4F985D2CF68}" destId="{0C83540D-E0B1-45EB-AA4F-F4E7470EAF55}" srcOrd="0" destOrd="0" presId="urn:microsoft.com/office/officeart/2005/8/layout/vList2"/>
    <dgm:cxn modelId="{741ACE82-85B9-4380-A166-958A59736236}" srcId="{23936BFF-FE38-4159-9F29-BBF21598DCAE}" destId="{C77C2D08-38E1-4D29-8F0E-C4F985D2CF68}" srcOrd="0" destOrd="0" parTransId="{13A011EE-3963-4B06-BE0A-1A8DF64C4B61}" sibTransId="{44853193-8D5A-495D-8A66-36E2E1239AC4}"/>
    <dgm:cxn modelId="{35F61993-88EF-4A8D-9E20-B065F2EEAFCE}" type="presOf" srcId="{F52EFD78-EC56-487C-8F48-B5267CADD48D}" destId="{4E2B37CB-58A0-414B-9513-CA6039F041EE}" srcOrd="0" destOrd="0" presId="urn:microsoft.com/office/officeart/2005/8/layout/vList2"/>
    <dgm:cxn modelId="{D32A9BA3-056A-4E4D-BDE7-F01400AE9EA8}" type="presOf" srcId="{E660EB51-1ABA-4FBA-B03D-0E9B2C85456C}" destId="{1C79F37C-8C1C-4F2E-81E2-525D32070763}" srcOrd="0" destOrd="1" presId="urn:microsoft.com/office/officeart/2005/8/layout/vList2"/>
    <dgm:cxn modelId="{FF0C01BC-5B57-405E-873A-A1A09273905E}" type="presOf" srcId="{CCEA4172-20C3-48D7-8049-0923A2C34D7C}" destId="{1C79F37C-8C1C-4F2E-81E2-525D32070763}" srcOrd="0" destOrd="0" presId="urn:microsoft.com/office/officeart/2005/8/layout/vList2"/>
    <dgm:cxn modelId="{416866BD-BD8B-49FE-A82E-681CF4EDE3F8}" srcId="{1175D34A-992B-448A-91F2-27D0C259DD88}" destId="{7BB8FD66-C0DF-4652-B7A4-B1BFC2B58BAA}" srcOrd="0" destOrd="0" parTransId="{AFA4CA56-23D3-4A6C-93F1-5D49F3428E6D}" sibTransId="{F8B19F05-63B6-461C-A509-CBC5C730D14D}"/>
    <dgm:cxn modelId="{3E6AF1C6-C1C7-4A24-84B6-CE42C572397A}" srcId="{F52EFD78-EC56-487C-8F48-B5267CADD48D}" destId="{1175D34A-992B-448A-91F2-27D0C259DD88}" srcOrd="1" destOrd="0" parTransId="{55CDAB9C-0924-415F-BE39-8E388F18E4DE}" sibTransId="{B21A9432-AD09-478D-8D87-5C370D6C8AE9}"/>
    <dgm:cxn modelId="{78BFF8C9-6326-4513-9483-C95C3C393790}" srcId="{F52EFD78-EC56-487C-8F48-B5267CADD48D}" destId="{23936BFF-FE38-4159-9F29-BBF21598DCAE}" srcOrd="0" destOrd="0" parTransId="{99DCD078-35BF-4C85-8ED6-D6707F39B8DD}" sibTransId="{DD524B31-586D-4757-9BED-C156947D0E60}"/>
    <dgm:cxn modelId="{8485C7D4-0D57-4E7C-997E-C884E1412DF8}" srcId="{3F95DC94-A711-4E22-A4E8-4EA5DC22C602}" destId="{CCEA4172-20C3-48D7-8049-0923A2C34D7C}" srcOrd="0" destOrd="0" parTransId="{0964DBF2-D8A2-4881-81CF-1C5904E9525D}" sibTransId="{A383116C-918C-49DE-A501-688FD4F85647}"/>
    <dgm:cxn modelId="{3A32D4DC-9642-4E1C-8CB0-3D34B794AE56}" type="presOf" srcId="{3F95DC94-A711-4E22-A4E8-4EA5DC22C602}" destId="{1926B747-7EEB-4E1E-BEB9-DD197EC5636C}" srcOrd="0" destOrd="0" presId="urn:microsoft.com/office/officeart/2005/8/layout/vList2"/>
    <dgm:cxn modelId="{506606E5-BBDA-4960-AB10-1DDEAE26DDF2}" srcId="{3F95DC94-A711-4E22-A4E8-4EA5DC22C602}" destId="{E660EB51-1ABA-4FBA-B03D-0E9B2C85456C}" srcOrd="1" destOrd="0" parTransId="{C4EB881C-714E-4385-8A7B-1B18616AE9ED}" sibTransId="{779455F0-F3FF-46C0-90D4-014E2CFA4943}"/>
    <dgm:cxn modelId="{C77B04E8-921D-4E27-B9DE-8DA0929BC7A7}" type="presParOf" srcId="{4E2B37CB-58A0-414B-9513-CA6039F041EE}" destId="{2D2E2453-BA81-478C-AC85-7D9D1F969D2B}" srcOrd="0" destOrd="0" presId="urn:microsoft.com/office/officeart/2005/8/layout/vList2"/>
    <dgm:cxn modelId="{3639E5BB-54E5-428C-8598-4ABF1A096F77}" type="presParOf" srcId="{4E2B37CB-58A0-414B-9513-CA6039F041EE}" destId="{0C83540D-E0B1-45EB-AA4F-F4E7470EAF55}" srcOrd="1" destOrd="0" presId="urn:microsoft.com/office/officeart/2005/8/layout/vList2"/>
    <dgm:cxn modelId="{A781314F-456C-45E2-B37D-411E6CC957AD}" type="presParOf" srcId="{4E2B37CB-58A0-414B-9513-CA6039F041EE}" destId="{F6763B5D-5311-4549-B02E-EBAC9190AC5F}" srcOrd="2" destOrd="0" presId="urn:microsoft.com/office/officeart/2005/8/layout/vList2"/>
    <dgm:cxn modelId="{AE89C7D7-673C-402C-A981-662532B4AC89}" type="presParOf" srcId="{4E2B37CB-58A0-414B-9513-CA6039F041EE}" destId="{A930C0FC-0844-4D90-9C8E-EBADE8C080B7}" srcOrd="3" destOrd="0" presId="urn:microsoft.com/office/officeart/2005/8/layout/vList2"/>
    <dgm:cxn modelId="{A9D5CB1D-D581-41CA-B9B4-AF87B62C226C}" type="presParOf" srcId="{4E2B37CB-58A0-414B-9513-CA6039F041EE}" destId="{1926B747-7EEB-4E1E-BEB9-DD197EC5636C}" srcOrd="4" destOrd="0" presId="urn:microsoft.com/office/officeart/2005/8/layout/vList2"/>
    <dgm:cxn modelId="{3BD6EBB5-DF70-47D9-9E60-8F7900B6F513}" type="presParOf" srcId="{4E2B37CB-58A0-414B-9513-CA6039F041EE}" destId="{1C79F37C-8C1C-4F2E-81E2-525D32070763}" srcOrd="5" destOrd="0" presId="urn:microsoft.com/office/officeart/2005/8/layout/vList2"/>
    <dgm:cxn modelId="{96DCE67C-2F13-4193-BF5F-986E7452B26E}" type="presParOf" srcId="{4E2B37CB-58A0-414B-9513-CA6039F041EE}" destId="{C1502523-6A26-43C8-8CFC-BA68204116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68CCC-B3FF-4A50-B2A4-FF2127CA00B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539C2-FE7C-4654-B955-5D2316E5795E}">
      <dgm:prSet/>
      <dgm:spPr/>
      <dgm:t>
        <a:bodyPr/>
        <a:lstStyle/>
        <a:p>
          <a:r>
            <a:rPr lang="en-US"/>
            <a:t>Task Conflict</a:t>
          </a:r>
        </a:p>
      </dgm:t>
    </dgm:pt>
    <dgm:pt modelId="{26A1CDA7-4098-47CF-8761-F3201CA811AB}" type="parTrans" cxnId="{D3BA7A59-1D3F-480E-9843-A166D1C91D07}">
      <dgm:prSet/>
      <dgm:spPr/>
      <dgm:t>
        <a:bodyPr/>
        <a:lstStyle/>
        <a:p>
          <a:endParaRPr lang="en-US"/>
        </a:p>
      </dgm:t>
    </dgm:pt>
    <dgm:pt modelId="{67F61A39-19F2-4B10-A834-2892C7427A08}" type="sibTrans" cxnId="{D3BA7A59-1D3F-480E-9843-A166D1C91D07}">
      <dgm:prSet/>
      <dgm:spPr/>
      <dgm:t>
        <a:bodyPr/>
        <a:lstStyle/>
        <a:p>
          <a:endParaRPr lang="en-US"/>
        </a:p>
      </dgm:t>
    </dgm:pt>
    <dgm:pt modelId="{A16B5F31-E9BA-45F3-80B2-A49EDCD4C5FF}">
      <dgm:prSet/>
      <dgm:spPr/>
      <dgm:t>
        <a:bodyPr/>
        <a:lstStyle/>
        <a:p>
          <a:r>
            <a:rPr lang="en-US"/>
            <a:t>“What is the goal”</a:t>
          </a:r>
        </a:p>
      </dgm:t>
    </dgm:pt>
    <dgm:pt modelId="{B6090744-CD86-4696-AA12-7DB85C7708CB}" type="parTrans" cxnId="{D4A62651-DB19-476A-994E-0744C8D2DD08}">
      <dgm:prSet/>
      <dgm:spPr/>
      <dgm:t>
        <a:bodyPr/>
        <a:lstStyle/>
        <a:p>
          <a:endParaRPr lang="en-US"/>
        </a:p>
      </dgm:t>
    </dgm:pt>
    <dgm:pt modelId="{44F948D9-40EF-4FE6-B3DF-84B879C43A82}" type="sibTrans" cxnId="{D4A62651-DB19-476A-994E-0744C8D2DD08}">
      <dgm:prSet/>
      <dgm:spPr/>
      <dgm:t>
        <a:bodyPr/>
        <a:lstStyle/>
        <a:p>
          <a:endParaRPr lang="en-US"/>
        </a:p>
      </dgm:t>
    </dgm:pt>
    <dgm:pt modelId="{B7012D7B-BFC3-46B3-818B-E222886CC581}">
      <dgm:prSet/>
      <dgm:spPr/>
      <dgm:t>
        <a:bodyPr/>
        <a:lstStyle/>
        <a:p>
          <a:r>
            <a:rPr lang="en-US"/>
            <a:t>Process Conflict</a:t>
          </a:r>
        </a:p>
      </dgm:t>
    </dgm:pt>
    <dgm:pt modelId="{E24272BB-3162-4144-8D10-5667A56CFFCD}" type="parTrans" cxnId="{D8432C91-4D90-4DC8-B556-3A664E20A228}">
      <dgm:prSet/>
      <dgm:spPr/>
      <dgm:t>
        <a:bodyPr/>
        <a:lstStyle/>
        <a:p>
          <a:endParaRPr lang="en-US"/>
        </a:p>
      </dgm:t>
    </dgm:pt>
    <dgm:pt modelId="{50FF5A06-23B0-4089-91CB-DBA1BF44B885}" type="sibTrans" cxnId="{D8432C91-4D90-4DC8-B556-3A664E20A228}">
      <dgm:prSet/>
      <dgm:spPr/>
      <dgm:t>
        <a:bodyPr/>
        <a:lstStyle/>
        <a:p>
          <a:endParaRPr lang="en-US"/>
        </a:p>
      </dgm:t>
    </dgm:pt>
    <dgm:pt modelId="{DEBE773D-F331-4B79-8C33-C22B811F1FDC}">
      <dgm:prSet/>
      <dgm:spPr/>
      <dgm:t>
        <a:bodyPr/>
        <a:lstStyle/>
        <a:p>
          <a:r>
            <a:rPr lang="en-US"/>
            <a:t>“What is the best way to the goal”</a:t>
          </a:r>
        </a:p>
      </dgm:t>
    </dgm:pt>
    <dgm:pt modelId="{1D66AA25-BF3E-4861-8430-526EE3D1F249}" type="parTrans" cxnId="{A1E8E0A5-C0F2-4D77-82E9-B1DBB0C0BEF3}">
      <dgm:prSet/>
      <dgm:spPr/>
      <dgm:t>
        <a:bodyPr/>
        <a:lstStyle/>
        <a:p>
          <a:endParaRPr lang="en-US"/>
        </a:p>
      </dgm:t>
    </dgm:pt>
    <dgm:pt modelId="{D11836CC-D343-459B-A73F-AB6918901AF8}" type="sibTrans" cxnId="{A1E8E0A5-C0F2-4D77-82E9-B1DBB0C0BEF3}">
      <dgm:prSet/>
      <dgm:spPr/>
      <dgm:t>
        <a:bodyPr/>
        <a:lstStyle/>
        <a:p>
          <a:endParaRPr lang="en-US"/>
        </a:p>
      </dgm:t>
    </dgm:pt>
    <dgm:pt modelId="{941C860B-7B8E-48DE-BBCE-614AFA7F2A92}">
      <dgm:prSet/>
      <dgm:spPr/>
      <dgm:t>
        <a:bodyPr/>
        <a:lstStyle/>
        <a:p>
          <a:r>
            <a:rPr lang="en-US"/>
            <a:t>Inquiry / Discovery</a:t>
          </a:r>
        </a:p>
      </dgm:t>
    </dgm:pt>
    <dgm:pt modelId="{6091CDB3-AD09-43E3-917A-B6F30D96E626}" type="parTrans" cxnId="{6A0FEB1E-9512-451C-8F40-64511A908845}">
      <dgm:prSet/>
      <dgm:spPr/>
      <dgm:t>
        <a:bodyPr/>
        <a:lstStyle/>
        <a:p>
          <a:endParaRPr lang="en-US"/>
        </a:p>
      </dgm:t>
    </dgm:pt>
    <dgm:pt modelId="{4D8E5D10-4C3B-4A52-9DD8-33F04E24090B}" type="sibTrans" cxnId="{6A0FEB1E-9512-451C-8F40-64511A908845}">
      <dgm:prSet/>
      <dgm:spPr/>
      <dgm:t>
        <a:bodyPr/>
        <a:lstStyle/>
        <a:p>
          <a:endParaRPr lang="en-US"/>
        </a:p>
      </dgm:t>
    </dgm:pt>
    <dgm:pt modelId="{C397DBEE-03C2-4E6E-B960-5CA954FC8A1D}">
      <dgm:prSet/>
      <dgm:spPr/>
      <dgm:t>
        <a:bodyPr/>
        <a:lstStyle/>
        <a:p>
          <a:r>
            <a:rPr lang="en-US" dirty="0"/>
            <a:t>It’s not enough to assume the other person’s perspective</a:t>
          </a:r>
        </a:p>
      </dgm:t>
    </dgm:pt>
    <dgm:pt modelId="{3B217B53-E08F-4EF3-82ED-DEFA614DF98F}" type="parTrans" cxnId="{3513D882-97BF-42E9-8549-E5D6B5E87D2A}">
      <dgm:prSet/>
      <dgm:spPr/>
      <dgm:t>
        <a:bodyPr/>
        <a:lstStyle/>
        <a:p>
          <a:endParaRPr lang="en-US"/>
        </a:p>
      </dgm:t>
    </dgm:pt>
    <dgm:pt modelId="{D15D5B7A-F6F4-44CC-BCD0-6A03331B63BB}" type="sibTrans" cxnId="{3513D882-97BF-42E9-8549-E5D6B5E87D2A}">
      <dgm:prSet/>
      <dgm:spPr/>
      <dgm:t>
        <a:bodyPr/>
        <a:lstStyle/>
        <a:p>
          <a:endParaRPr lang="en-US"/>
        </a:p>
      </dgm:t>
    </dgm:pt>
    <dgm:pt modelId="{AEC009F4-8597-4D65-B1E5-CC854A177C99}">
      <dgm:prSet/>
      <dgm:spPr/>
      <dgm:t>
        <a:bodyPr/>
        <a:lstStyle/>
        <a:p>
          <a:r>
            <a:rPr lang="en-US"/>
            <a:t>Actively seek their perspective</a:t>
          </a:r>
        </a:p>
      </dgm:t>
    </dgm:pt>
    <dgm:pt modelId="{8EA3F705-6F09-4A52-BACE-D95F703843EB}" type="parTrans" cxnId="{169E6BDB-7192-4CF5-906C-EC417E35B5AA}">
      <dgm:prSet/>
      <dgm:spPr/>
      <dgm:t>
        <a:bodyPr/>
        <a:lstStyle/>
        <a:p>
          <a:endParaRPr lang="en-US"/>
        </a:p>
      </dgm:t>
    </dgm:pt>
    <dgm:pt modelId="{BAF65566-4EFE-480D-BB95-13328D8FB166}" type="sibTrans" cxnId="{169E6BDB-7192-4CF5-906C-EC417E35B5AA}">
      <dgm:prSet/>
      <dgm:spPr/>
      <dgm:t>
        <a:bodyPr/>
        <a:lstStyle/>
        <a:p>
          <a:endParaRPr lang="en-US"/>
        </a:p>
      </dgm:t>
    </dgm:pt>
    <dgm:pt modelId="{A0393C9D-29D0-433D-AB38-CFBF0C95123D}" type="pres">
      <dgm:prSet presAssocID="{0B468CCC-B3FF-4A50-B2A4-FF2127CA00BA}" presName="linear" presStyleCnt="0">
        <dgm:presLayoutVars>
          <dgm:dir/>
          <dgm:animLvl val="lvl"/>
          <dgm:resizeHandles val="exact"/>
        </dgm:presLayoutVars>
      </dgm:prSet>
      <dgm:spPr/>
    </dgm:pt>
    <dgm:pt modelId="{4BE956A6-7F10-454E-A23F-EE4478674CB3}" type="pres">
      <dgm:prSet presAssocID="{69E539C2-FE7C-4654-B955-5D2316E5795E}" presName="parentLin" presStyleCnt="0"/>
      <dgm:spPr/>
    </dgm:pt>
    <dgm:pt modelId="{96F9FBD3-B676-47F1-9579-BCDB273195E8}" type="pres">
      <dgm:prSet presAssocID="{69E539C2-FE7C-4654-B955-5D2316E5795E}" presName="parentLeftMargin" presStyleLbl="node1" presStyleIdx="0" presStyleCnt="3"/>
      <dgm:spPr/>
    </dgm:pt>
    <dgm:pt modelId="{4E0CD82D-B278-49E1-BA7F-B18419EC666A}" type="pres">
      <dgm:prSet presAssocID="{69E539C2-FE7C-4654-B955-5D2316E579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3435EC-074D-41E7-A60F-919BD1BC44B3}" type="pres">
      <dgm:prSet presAssocID="{69E539C2-FE7C-4654-B955-5D2316E5795E}" presName="negativeSpace" presStyleCnt="0"/>
      <dgm:spPr/>
    </dgm:pt>
    <dgm:pt modelId="{F4698038-5EA3-499D-9A91-4AC475EB87BC}" type="pres">
      <dgm:prSet presAssocID="{69E539C2-FE7C-4654-B955-5D2316E5795E}" presName="childText" presStyleLbl="conFgAcc1" presStyleIdx="0" presStyleCnt="3">
        <dgm:presLayoutVars>
          <dgm:bulletEnabled val="1"/>
        </dgm:presLayoutVars>
      </dgm:prSet>
      <dgm:spPr/>
    </dgm:pt>
    <dgm:pt modelId="{4D2FBA7F-A0A6-462B-8C94-3D07EDB11094}" type="pres">
      <dgm:prSet presAssocID="{67F61A39-19F2-4B10-A834-2892C7427A08}" presName="spaceBetweenRectangles" presStyleCnt="0"/>
      <dgm:spPr/>
    </dgm:pt>
    <dgm:pt modelId="{EE4F5734-8B16-4A87-97D9-CAC9A952099B}" type="pres">
      <dgm:prSet presAssocID="{B7012D7B-BFC3-46B3-818B-E222886CC581}" presName="parentLin" presStyleCnt="0"/>
      <dgm:spPr/>
    </dgm:pt>
    <dgm:pt modelId="{2C135AC1-229B-44CE-8B1B-42043CF3D5B5}" type="pres">
      <dgm:prSet presAssocID="{B7012D7B-BFC3-46B3-818B-E222886CC581}" presName="parentLeftMargin" presStyleLbl="node1" presStyleIdx="0" presStyleCnt="3"/>
      <dgm:spPr/>
    </dgm:pt>
    <dgm:pt modelId="{8F2DD2CB-C58D-41E9-B048-29C0016B2B75}" type="pres">
      <dgm:prSet presAssocID="{B7012D7B-BFC3-46B3-818B-E222886CC5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DC9C62-9E39-43FF-BAD9-EEF030E5D283}" type="pres">
      <dgm:prSet presAssocID="{B7012D7B-BFC3-46B3-818B-E222886CC581}" presName="negativeSpace" presStyleCnt="0"/>
      <dgm:spPr/>
    </dgm:pt>
    <dgm:pt modelId="{12ADDB35-21FD-411C-BAA4-0F7541539187}" type="pres">
      <dgm:prSet presAssocID="{B7012D7B-BFC3-46B3-818B-E222886CC581}" presName="childText" presStyleLbl="conFgAcc1" presStyleIdx="1" presStyleCnt="3">
        <dgm:presLayoutVars>
          <dgm:bulletEnabled val="1"/>
        </dgm:presLayoutVars>
      </dgm:prSet>
      <dgm:spPr/>
    </dgm:pt>
    <dgm:pt modelId="{A92E7B40-5247-4EC1-BF3C-0D6589FC5673}" type="pres">
      <dgm:prSet presAssocID="{50FF5A06-23B0-4089-91CB-DBA1BF44B885}" presName="spaceBetweenRectangles" presStyleCnt="0"/>
      <dgm:spPr/>
    </dgm:pt>
    <dgm:pt modelId="{D09BD377-96D6-4A07-AC1C-15EBB5EC7F16}" type="pres">
      <dgm:prSet presAssocID="{941C860B-7B8E-48DE-BBCE-614AFA7F2A92}" presName="parentLin" presStyleCnt="0"/>
      <dgm:spPr/>
    </dgm:pt>
    <dgm:pt modelId="{96B5375A-D82E-4D37-B01F-C91F454F3E37}" type="pres">
      <dgm:prSet presAssocID="{941C860B-7B8E-48DE-BBCE-614AFA7F2A92}" presName="parentLeftMargin" presStyleLbl="node1" presStyleIdx="1" presStyleCnt="3"/>
      <dgm:spPr/>
    </dgm:pt>
    <dgm:pt modelId="{7E04955A-0AB0-4F44-B139-47CEB92D4BA7}" type="pres">
      <dgm:prSet presAssocID="{941C860B-7B8E-48DE-BBCE-614AFA7F2A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2223C4-6AE0-47D8-AE73-08F8E7048890}" type="pres">
      <dgm:prSet presAssocID="{941C860B-7B8E-48DE-BBCE-614AFA7F2A92}" presName="negativeSpace" presStyleCnt="0"/>
      <dgm:spPr/>
    </dgm:pt>
    <dgm:pt modelId="{B8E92F34-FADE-4A6E-81B1-E4BA44A106FD}" type="pres">
      <dgm:prSet presAssocID="{941C860B-7B8E-48DE-BBCE-614AFA7F2A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66E017-8552-4080-8895-193ECC99927C}" type="presOf" srcId="{B7012D7B-BFC3-46B3-818B-E222886CC581}" destId="{8F2DD2CB-C58D-41E9-B048-29C0016B2B75}" srcOrd="1" destOrd="0" presId="urn:microsoft.com/office/officeart/2005/8/layout/list1"/>
    <dgm:cxn modelId="{79911E1B-C8CE-4445-A80C-38AFC2944C7E}" type="presOf" srcId="{A16B5F31-E9BA-45F3-80B2-A49EDCD4C5FF}" destId="{F4698038-5EA3-499D-9A91-4AC475EB87BC}" srcOrd="0" destOrd="0" presId="urn:microsoft.com/office/officeart/2005/8/layout/list1"/>
    <dgm:cxn modelId="{6A0FEB1E-9512-451C-8F40-64511A908845}" srcId="{0B468CCC-B3FF-4A50-B2A4-FF2127CA00BA}" destId="{941C860B-7B8E-48DE-BBCE-614AFA7F2A92}" srcOrd="2" destOrd="0" parTransId="{6091CDB3-AD09-43E3-917A-B6F30D96E626}" sibTransId="{4D8E5D10-4C3B-4A52-9DD8-33F04E24090B}"/>
    <dgm:cxn modelId="{E0212C35-450D-437D-BD82-F4E69E1E0720}" type="presOf" srcId="{941C860B-7B8E-48DE-BBCE-614AFA7F2A92}" destId="{96B5375A-D82E-4D37-B01F-C91F454F3E37}" srcOrd="0" destOrd="0" presId="urn:microsoft.com/office/officeart/2005/8/layout/list1"/>
    <dgm:cxn modelId="{8910395D-00A7-48A9-834C-3F356B8C5DF2}" type="presOf" srcId="{C397DBEE-03C2-4E6E-B960-5CA954FC8A1D}" destId="{B8E92F34-FADE-4A6E-81B1-E4BA44A106FD}" srcOrd="0" destOrd="0" presId="urn:microsoft.com/office/officeart/2005/8/layout/list1"/>
    <dgm:cxn modelId="{C3CEEE6F-ABCB-4A70-A99B-A12F3A1F00AD}" type="presOf" srcId="{941C860B-7B8E-48DE-BBCE-614AFA7F2A92}" destId="{7E04955A-0AB0-4F44-B139-47CEB92D4BA7}" srcOrd="1" destOrd="0" presId="urn:microsoft.com/office/officeart/2005/8/layout/list1"/>
    <dgm:cxn modelId="{D4A62651-DB19-476A-994E-0744C8D2DD08}" srcId="{69E539C2-FE7C-4654-B955-5D2316E5795E}" destId="{A16B5F31-E9BA-45F3-80B2-A49EDCD4C5FF}" srcOrd="0" destOrd="0" parTransId="{B6090744-CD86-4696-AA12-7DB85C7708CB}" sibTransId="{44F948D9-40EF-4FE6-B3DF-84B879C43A82}"/>
    <dgm:cxn modelId="{D3BA7A59-1D3F-480E-9843-A166D1C91D07}" srcId="{0B468CCC-B3FF-4A50-B2A4-FF2127CA00BA}" destId="{69E539C2-FE7C-4654-B955-5D2316E5795E}" srcOrd="0" destOrd="0" parTransId="{26A1CDA7-4098-47CF-8761-F3201CA811AB}" sibTransId="{67F61A39-19F2-4B10-A834-2892C7427A08}"/>
    <dgm:cxn modelId="{552FD77D-6F04-44DA-9FC5-84A21F33FB52}" type="presOf" srcId="{69E539C2-FE7C-4654-B955-5D2316E5795E}" destId="{4E0CD82D-B278-49E1-BA7F-B18419EC666A}" srcOrd="1" destOrd="0" presId="urn:microsoft.com/office/officeart/2005/8/layout/list1"/>
    <dgm:cxn modelId="{BDFAC37E-CB72-45AB-8608-27024362005A}" type="presOf" srcId="{69E539C2-FE7C-4654-B955-5D2316E5795E}" destId="{96F9FBD3-B676-47F1-9579-BCDB273195E8}" srcOrd="0" destOrd="0" presId="urn:microsoft.com/office/officeart/2005/8/layout/list1"/>
    <dgm:cxn modelId="{3513D882-97BF-42E9-8549-E5D6B5E87D2A}" srcId="{941C860B-7B8E-48DE-BBCE-614AFA7F2A92}" destId="{C397DBEE-03C2-4E6E-B960-5CA954FC8A1D}" srcOrd="0" destOrd="0" parTransId="{3B217B53-E08F-4EF3-82ED-DEFA614DF98F}" sibTransId="{D15D5B7A-F6F4-44CC-BCD0-6A03331B63BB}"/>
    <dgm:cxn modelId="{D8432C91-4D90-4DC8-B556-3A664E20A228}" srcId="{0B468CCC-B3FF-4A50-B2A4-FF2127CA00BA}" destId="{B7012D7B-BFC3-46B3-818B-E222886CC581}" srcOrd="1" destOrd="0" parTransId="{E24272BB-3162-4144-8D10-5667A56CFFCD}" sibTransId="{50FF5A06-23B0-4089-91CB-DBA1BF44B885}"/>
    <dgm:cxn modelId="{02C03097-85F6-492F-B89A-7C1C0C0BC867}" type="presOf" srcId="{0B468CCC-B3FF-4A50-B2A4-FF2127CA00BA}" destId="{A0393C9D-29D0-433D-AB38-CFBF0C95123D}" srcOrd="0" destOrd="0" presId="urn:microsoft.com/office/officeart/2005/8/layout/list1"/>
    <dgm:cxn modelId="{35AC3CA1-16A5-47D7-94DF-6DACD42B1F44}" type="presOf" srcId="{B7012D7B-BFC3-46B3-818B-E222886CC581}" destId="{2C135AC1-229B-44CE-8B1B-42043CF3D5B5}" srcOrd="0" destOrd="0" presId="urn:microsoft.com/office/officeart/2005/8/layout/list1"/>
    <dgm:cxn modelId="{A1E8E0A5-C0F2-4D77-82E9-B1DBB0C0BEF3}" srcId="{B7012D7B-BFC3-46B3-818B-E222886CC581}" destId="{DEBE773D-F331-4B79-8C33-C22B811F1FDC}" srcOrd="0" destOrd="0" parTransId="{1D66AA25-BF3E-4861-8430-526EE3D1F249}" sibTransId="{D11836CC-D343-459B-A73F-AB6918901AF8}"/>
    <dgm:cxn modelId="{D7E603AE-3DEC-4E94-B84E-119E16A52F72}" type="presOf" srcId="{DEBE773D-F331-4B79-8C33-C22B811F1FDC}" destId="{12ADDB35-21FD-411C-BAA4-0F7541539187}" srcOrd="0" destOrd="0" presId="urn:microsoft.com/office/officeart/2005/8/layout/list1"/>
    <dgm:cxn modelId="{9B37C0C5-2A75-4A72-8787-D34932240D77}" type="presOf" srcId="{AEC009F4-8597-4D65-B1E5-CC854A177C99}" destId="{B8E92F34-FADE-4A6E-81B1-E4BA44A106FD}" srcOrd="0" destOrd="1" presId="urn:microsoft.com/office/officeart/2005/8/layout/list1"/>
    <dgm:cxn modelId="{169E6BDB-7192-4CF5-906C-EC417E35B5AA}" srcId="{941C860B-7B8E-48DE-BBCE-614AFA7F2A92}" destId="{AEC009F4-8597-4D65-B1E5-CC854A177C99}" srcOrd="1" destOrd="0" parTransId="{8EA3F705-6F09-4A52-BACE-D95F703843EB}" sibTransId="{BAF65566-4EFE-480D-BB95-13328D8FB166}"/>
    <dgm:cxn modelId="{ACFC49C2-1C36-4217-B46E-C33E70A0D59E}" type="presParOf" srcId="{A0393C9D-29D0-433D-AB38-CFBF0C95123D}" destId="{4BE956A6-7F10-454E-A23F-EE4478674CB3}" srcOrd="0" destOrd="0" presId="urn:microsoft.com/office/officeart/2005/8/layout/list1"/>
    <dgm:cxn modelId="{482F2ACA-6061-4D07-B966-7E920167F63B}" type="presParOf" srcId="{4BE956A6-7F10-454E-A23F-EE4478674CB3}" destId="{96F9FBD3-B676-47F1-9579-BCDB273195E8}" srcOrd="0" destOrd="0" presId="urn:microsoft.com/office/officeart/2005/8/layout/list1"/>
    <dgm:cxn modelId="{C4A1CBCF-D070-4CC7-B685-F5A30D399FED}" type="presParOf" srcId="{4BE956A6-7F10-454E-A23F-EE4478674CB3}" destId="{4E0CD82D-B278-49E1-BA7F-B18419EC666A}" srcOrd="1" destOrd="0" presId="urn:microsoft.com/office/officeart/2005/8/layout/list1"/>
    <dgm:cxn modelId="{6F54C498-D899-4313-B131-B2BC1A52724B}" type="presParOf" srcId="{A0393C9D-29D0-433D-AB38-CFBF0C95123D}" destId="{863435EC-074D-41E7-A60F-919BD1BC44B3}" srcOrd="1" destOrd="0" presId="urn:microsoft.com/office/officeart/2005/8/layout/list1"/>
    <dgm:cxn modelId="{AA1986BE-053F-4477-8EEE-A8B78E52DED1}" type="presParOf" srcId="{A0393C9D-29D0-433D-AB38-CFBF0C95123D}" destId="{F4698038-5EA3-499D-9A91-4AC475EB87BC}" srcOrd="2" destOrd="0" presId="urn:microsoft.com/office/officeart/2005/8/layout/list1"/>
    <dgm:cxn modelId="{DA9B833B-CD75-4F94-868B-A26FA8285FF7}" type="presParOf" srcId="{A0393C9D-29D0-433D-AB38-CFBF0C95123D}" destId="{4D2FBA7F-A0A6-462B-8C94-3D07EDB11094}" srcOrd="3" destOrd="0" presId="urn:microsoft.com/office/officeart/2005/8/layout/list1"/>
    <dgm:cxn modelId="{04B0A22C-6187-46B5-BCF1-2CA0EC40601B}" type="presParOf" srcId="{A0393C9D-29D0-433D-AB38-CFBF0C95123D}" destId="{EE4F5734-8B16-4A87-97D9-CAC9A952099B}" srcOrd="4" destOrd="0" presId="urn:microsoft.com/office/officeart/2005/8/layout/list1"/>
    <dgm:cxn modelId="{40B55F73-4413-473A-82C7-C6D37A1BF337}" type="presParOf" srcId="{EE4F5734-8B16-4A87-97D9-CAC9A952099B}" destId="{2C135AC1-229B-44CE-8B1B-42043CF3D5B5}" srcOrd="0" destOrd="0" presId="urn:microsoft.com/office/officeart/2005/8/layout/list1"/>
    <dgm:cxn modelId="{000BF50A-FE42-42AD-BE3B-CA93F776C4C8}" type="presParOf" srcId="{EE4F5734-8B16-4A87-97D9-CAC9A952099B}" destId="{8F2DD2CB-C58D-41E9-B048-29C0016B2B75}" srcOrd="1" destOrd="0" presId="urn:microsoft.com/office/officeart/2005/8/layout/list1"/>
    <dgm:cxn modelId="{20F449AC-2520-46F2-8168-8AC5812DCCA9}" type="presParOf" srcId="{A0393C9D-29D0-433D-AB38-CFBF0C95123D}" destId="{76DC9C62-9E39-43FF-BAD9-EEF030E5D283}" srcOrd="5" destOrd="0" presId="urn:microsoft.com/office/officeart/2005/8/layout/list1"/>
    <dgm:cxn modelId="{6F66A4C1-D0C3-4A6D-865D-193247D7F218}" type="presParOf" srcId="{A0393C9D-29D0-433D-AB38-CFBF0C95123D}" destId="{12ADDB35-21FD-411C-BAA4-0F7541539187}" srcOrd="6" destOrd="0" presId="urn:microsoft.com/office/officeart/2005/8/layout/list1"/>
    <dgm:cxn modelId="{809A48CB-C923-4DDC-884B-902AAAF057D0}" type="presParOf" srcId="{A0393C9D-29D0-433D-AB38-CFBF0C95123D}" destId="{A92E7B40-5247-4EC1-BF3C-0D6589FC5673}" srcOrd="7" destOrd="0" presId="urn:microsoft.com/office/officeart/2005/8/layout/list1"/>
    <dgm:cxn modelId="{CF67604A-B81E-4426-9A15-63291F7A78FF}" type="presParOf" srcId="{A0393C9D-29D0-433D-AB38-CFBF0C95123D}" destId="{D09BD377-96D6-4A07-AC1C-15EBB5EC7F16}" srcOrd="8" destOrd="0" presId="urn:microsoft.com/office/officeart/2005/8/layout/list1"/>
    <dgm:cxn modelId="{22DD265F-26A6-4067-A220-B106D2E85DAA}" type="presParOf" srcId="{D09BD377-96D6-4A07-AC1C-15EBB5EC7F16}" destId="{96B5375A-D82E-4D37-B01F-C91F454F3E37}" srcOrd="0" destOrd="0" presId="urn:microsoft.com/office/officeart/2005/8/layout/list1"/>
    <dgm:cxn modelId="{10BB58F1-E434-4D06-A077-A9E99E7C995E}" type="presParOf" srcId="{D09BD377-96D6-4A07-AC1C-15EBB5EC7F16}" destId="{7E04955A-0AB0-4F44-B139-47CEB92D4BA7}" srcOrd="1" destOrd="0" presId="urn:microsoft.com/office/officeart/2005/8/layout/list1"/>
    <dgm:cxn modelId="{6377251E-DF9D-46B5-B6A0-39D0B837120A}" type="presParOf" srcId="{A0393C9D-29D0-433D-AB38-CFBF0C95123D}" destId="{1C2223C4-6AE0-47D8-AE73-08F8E7048890}" srcOrd="9" destOrd="0" presId="urn:microsoft.com/office/officeart/2005/8/layout/list1"/>
    <dgm:cxn modelId="{3F7377A8-ED9C-44F6-BCA8-39EF46E3F7D7}" type="presParOf" srcId="{A0393C9D-29D0-433D-AB38-CFBF0C95123D}" destId="{B8E92F34-FADE-4A6E-81B1-E4BA44A106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A19F1-94F2-4263-AFFF-2A65E32807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54A13F-3839-4A51-8C24-FD6689BBC4FF}">
      <dgm:prSet/>
      <dgm:spPr/>
      <dgm:t>
        <a:bodyPr/>
        <a:lstStyle/>
        <a:p>
          <a:r>
            <a:rPr lang="en-US"/>
            <a:t>Status Conflict</a:t>
          </a:r>
        </a:p>
      </dgm:t>
    </dgm:pt>
    <dgm:pt modelId="{9A7694B8-B4B4-4D80-AE61-F5FBE879687E}" type="parTrans" cxnId="{0FF7BA3E-0657-4A6C-B653-5999E9ADEE7C}">
      <dgm:prSet/>
      <dgm:spPr/>
      <dgm:t>
        <a:bodyPr/>
        <a:lstStyle/>
        <a:p>
          <a:endParaRPr lang="en-US"/>
        </a:p>
      </dgm:t>
    </dgm:pt>
    <dgm:pt modelId="{554C7AE2-5884-41C1-BF7E-E7DBD939A903}" type="sibTrans" cxnId="{0FF7BA3E-0657-4A6C-B653-5999E9ADEE7C}">
      <dgm:prSet/>
      <dgm:spPr/>
      <dgm:t>
        <a:bodyPr/>
        <a:lstStyle/>
        <a:p>
          <a:endParaRPr lang="en-US"/>
        </a:p>
      </dgm:t>
    </dgm:pt>
    <dgm:pt modelId="{A5822E4D-05D7-4EC5-8FAC-5EF88BCA50F5}">
      <dgm:prSet/>
      <dgm:spPr/>
      <dgm:t>
        <a:bodyPr/>
        <a:lstStyle/>
        <a:p>
          <a:r>
            <a:rPr lang="en-US" b="1" dirty="0"/>
            <a:t>Focus:</a:t>
          </a:r>
          <a:r>
            <a:rPr lang="en-US" dirty="0"/>
            <a:t> Power, influence, social standing, "pecking order".</a:t>
          </a:r>
        </a:p>
      </dgm:t>
    </dgm:pt>
    <dgm:pt modelId="{A60B20AD-F9EE-4564-A06E-6753DDDD4E36}" type="parTrans" cxnId="{1417277E-AA33-406F-A865-71164E218D50}">
      <dgm:prSet/>
      <dgm:spPr/>
      <dgm:t>
        <a:bodyPr/>
        <a:lstStyle/>
        <a:p>
          <a:endParaRPr lang="en-US"/>
        </a:p>
      </dgm:t>
    </dgm:pt>
    <dgm:pt modelId="{F9E821B6-681B-43D1-B12D-E9ACD225B75C}" type="sibTrans" cxnId="{1417277E-AA33-406F-A865-71164E218D50}">
      <dgm:prSet/>
      <dgm:spPr/>
      <dgm:t>
        <a:bodyPr/>
        <a:lstStyle/>
        <a:p>
          <a:endParaRPr lang="en-US"/>
        </a:p>
      </dgm:t>
    </dgm:pt>
    <dgm:pt modelId="{827E129E-FE13-472D-B44F-1680848C65C2}">
      <dgm:prSet/>
      <dgm:spPr/>
      <dgm:t>
        <a:bodyPr/>
        <a:lstStyle/>
        <a:p>
          <a:r>
            <a:rPr lang="en-US" b="1"/>
            <a:t>Motivation:</a:t>
          </a:r>
          <a:r>
            <a:rPr lang="en-US"/>
            <a:t> Gaining or defending one's position, not necessarily the task itself.</a:t>
          </a:r>
        </a:p>
      </dgm:t>
    </dgm:pt>
    <dgm:pt modelId="{2BE191B4-C706-4284-9333-3A384E3C9A8E}" type="parTrans" cxnId="{B185D8B7-F127-46E9-90C0-BE5CC1482B22}">
      <dgm:prSet/>
      <dgm:spPr/>
      <dgm:t>
        <a:bodyPr/>
        <a:lstStyle/>
        <a:p>
          <a:endParaRPr lang="en-US"/>
        </a:p>
      </dgm:t>
    </dgm:pt>
    <dgm:pt modelId="{3B0FE78F-FEF2-4C39-A071-FF3DBC9055A1}" type="sibTrans" cxnId="{B185D8B7-F127-46E9-90C0-BE5CC1482B22}">
      <dgm:prSet/>
      <dgm:spPr/>
      <dgm:t>
        <a:bodyPr/>
        <a:lstStyle/>
        <a:p>
          <a:endParaRPr lang="en-US"/>
        </a:p>
      </dgm:t>
    </dgm:pt>
    <dgm:pt modelId="{0E985ACD-73FC-41BC-81E3-1DD960DD289A}">
      <dgm:prSet/>
      <dgm:spPr/>
      <dgm:t>
        <a:bodyPr/>
        <a:lstStyle/>
        <a:p>
          <a:r>
            <a:rPr lang="en-US" b="1" dirty="0"/>
            <a:t>Manifestation: </a:t>
          </a:r>
          <a:r>
            <a:rPr lang="en-US" dirty="0"/>
            <a:t>Challenges to credibility, questioning who's in charge, disagreements rooted in expertise claims</a:t>
          </a:r>
        </a:p>
      </dgm:t>
    </dgm:pt>
    <dgm:pt modelId="{EB721180-C446-466D-8190-EB332E76466C}" type="parTrans" cxnId="{66BD7B73-5178-4589-B81E-80AF7F8707B2}">
      <dgm:prSet/>
      <dgm:spPr/>
      <dgm:t>
        <a:bodyPr/>
        <a:lstStyle/>
        <a:p>
          <a:endParaRPr lang="en-US"/>
        </a:p>
      </dgm:t>
    </dgm:pt>
    <dgm:pt modelId="{A5CBEA98-6FEA-46D8-9CE7-9400384769A4}" type="sibTrans" cxnId="{66BD7B73-5178-4589-B81E-80AF7F8707B2}">
      <dgm:prSet/>
      <dgm:spPr/>
      <dgm:t>
        <a:bodyPr/>
        <a:lstStyle/>
        <a:p>
          <a:endParaRPr lang="en-US"/>
        </a:p>
      </dgm:t>
    </dgm:pt>
    <dgm:pt modelId="{C9AF57B4-3EFE-44ED-8B16-8A507E53F57D}">
      <dgm:prSet/>
      <dgm:spPr/>
      <dgm:t>
        <a:bodyPr/>
        <a:lstStyle/>
        <a:p>
          <a:r>
            <a:rPr lang="en-US"/>
            <a:t>Relationship Conflict</a:t>
          </a:r>
        </a:p>
      </dgm:t>
    </dgm:pt>
    <dgm:pt modelId="{4ABE2B1E-2826-4E7B-9A03-0076AE666ACB}" type="parTrans" cxnId="{03CAFE32-1AB5-425A-9C2B-F0FC413A773E}">
      <dgm:prSet/>
      <dgm:spPr/>
      <dgm:t>
        <a:bodyPr/>
        <a:lstStyle/>
        <a:p>
          <a:endParaRPr lang="en-US"/>
        </a:p>
      </dgm:t>
    </dgm:pt>
    <dgm:pt modelId="{7F2D79EC-B81F-4F3B-AD88-2D162E38FC36}" type="sibTrans" cxnId="{03CAFE32-1AB5-425A-9C2B-F0FC413A773E}">
      <dgm:prSet/>
      <dgm:spPr/>
      <dgm:t>
        <a:bodyPr/>
        <a:lstStyle/>
        <a:p>
          <a:endParaRPr lang="en-US"/>
        </a:p>
      </dgm:t>
    </dgm:pt>
    <dgm:pt modelId="{6883BEA0-C185-4AB3-B99F-BAF12C511C75}">
      <dgm:prSet/>
      <dgm:spPr/>
      <dgm:t>
        <a:bodyPr/>
        <a:lstStyle/>
        <a:p>
          <a:r>
            <a:rPr lang="en-US"/>
            <a:t>“I just don’t like X and they don’t like me”</a:t>
          </a:r>
        </a:p>
      </dgm:t>
    </dgm:pt>
    <dgm:pt modelId="{CE140188-AA93-478A-944E-C142EBF624AC}" type="parTrans" cxnId="{CD77C3E2-EE31-4A3A-8384-FA759E8CA8D3}">
      <dgm:prSet/>
      <dgm:spPr/>
      <dgm:t>
        <a:bodyPr/>
        <a:lstStyle/>
        <a:p>
          <a:endParaRPr lang="en-US"/>
        </a:p>
      </dgm:t>
    </dgm:pt>
    <dgm:pt modelId="{009C255B-24DD-4573-9D34-2B24079FFF43}" type="sibTrans" cxnId="{CD77C3E2-EE31-4A3A-8384-FA759E8CA8D3}">
      <dgm:prSet/>
      <dgm:spPr/>
      <dgm:t>
        <a:bodyPr/>
        <a:lstStyle/>
        <a:p>
          <a:endParaRPr lang="en-US"/>
        </a:p>
      </dgm:t>
    </dgm:pt>
    <dgm:pt modelId="{1E3CD163-BB00-4733-B8E2-EE5F8631C056}">
      <dgm:prSet/>
      <dgm:spPr/>
      <dgm:t>
        <a:bodyPr/>
        <a:lstStyle/>
        <a:p>
          <a:r>
            <a:rPr lang="en-US"/>
            <a:t>Could be a byproduct of other conflict types, could be intractable</a:t>
          </a:r>
        </a:p>
      </dgm:t>
    </dgm:pt>
    <dgm:pt modelId="{831200BE-AE29-4387-9AF0-1F26FEEC7A5E}" type="parTrans" cxnId="{02FA73BC-0978-4D71-B8A6-6FBEF0CC40E2}">
      <dgm:prSet/>
      <dgm:spPr/>
      <dgm:t>
        <a:bodyPr/>
        <a:lstStyle/>
        <a:p>
          <a:endParaRPr lang="en-US"/>
        </a:p>
      </dgm:t>
    </dgm:pt>
    <dgm:pt modelId="{39EAF78E-1F3A-4911-A78A-C936CB0E916C}" type="sibTrans" cxnId="{02FA73BC-0978-4D71-B8A6-6FBEF0CC40E2}">
      <dgm:prSet/>
      <dgm:spPr/>
      <dgm:t>
        <a:bodyPr/>
        <a:lstStyle/>
        <a:p>
          <a:endParaRPr lang="en-US"/>
        </a:p>
      </dgm:t>
    </dgm:pt>
    <dgm:pt modelId="{8FCABCA4-3945-49ED-8B11-EE68CAD32D38}">
      <dgm:prSet/>
      <dgm:spPr/>
      <dgm:t>
        <a:bodyPr/>
        <a:lstStyle/>
        <a:p>
          <a:r>
            <a:rPr lang="en-US"/>
            <a:t>Values Conflict</a:t>
          </a:r>
        </a:p>
      </dgm:t>
    </dgm:pt>
    <dgm:pt modelId="{990383EA-8952-4339-BDDA-9E45DF1EF05F}" type="parTrans" cxnId="{371E8FB9-E1E6-4DDF-B598-D715F891C76A}">
      <dgm:prSet/>
      <dgm:spPr/>
      <dgm:t>
        <a:bodyPr/>
        <a:lstStyle/>
        <a:p>
          <a:endParaRPr lang="en-US"/>
        </a:p>
      </dgm:t>
    </dgm:pt>
    <dgm:pt modelId="{3ACFF560-8091-459D-AF7A-AFE712DC9DC5}" type="sibTrans" cxnId="{371E8FB9-E1E6-4DDF-B598-D715F891C76A}">
      <dgm:prSet/>
      <dgm:spPr/>
      <dgm:t>
        <a:bodyPr/>
        <a:lstStyle/>
        <a:p>
          <a:endParaRPr lang="en-US"/>
        </a:p>
      </dgm:t>
    </dgm:pt>
    <dgm:pt modelId="{7ABC898C-D481-4D6D-8A51-154E56C9B53A}">
      <dgm:prSet/>
      <dgm:spPr/>
      <dgm:t>
        <a:bodyPr/>
        <a:lstStyle/>
        <a:p>
          <a:r>
            <a:rPr lang="en-US" dirty="0"/>
            <a:t>**Note: these can derive not from personalities but from real issues in organization</a:t>
          </a:r>
        </a:p>
      </dgm:t>
    </dgm:pt>
    <dgm:pt modelId="{1F018F42-5E2A-407A-AA44-47B8A9933893}" type="parTrans" cxnId="{55807CAC-E686-4839-90A5-F0A4788E63C0}">
      <dgm:prSet/>
      <dgm:spPr/>
      <dgm:t>
        <a:bodyPr/>
        <a:lstStyle/>
        <a:p>
          <a:endParaRPr lang="en-US"/>
        </a:p>
      </dgm:t>
    </dgm:pt>
    <dgm:pt modelId="{24D1F675-2403-4360-B426-767D6C45F50A}" type="sibTrans" cxnId="{55807CAC-E686-4839-90A5-F0A4788E63C0}">
      <dgm:prSet/>
      <dgm:spPr/>
      <dgm:t>
        <a:bodyPr/>
        <a:lstStyle/>
        <a:p>
          <a:endParaRPr lang="en-US"/>
        </a:p>
      </dgm:t>
    </dgm:pt>
    <dgm:pt modelId="{B98A47EF-3999-44F0-88C5-5918D634D3EE}" type="pres">
      <dgm:prSet presAssocID="{2BEA19F1-94F2-4263-AFFF-2A65E328076D}" presName="linear" presStyleCnt="0">
        <dgm:presLayoutVars>
          <dgm:animLvl val="lvl"/>
          <dgm:resizeHandles val="exact"/>
        </dgm:presLayoutVars>
      </dgm:prSet>
      <dgm:spPr/>
    </dgm:pt>
    <dgm:pt modelId="{BC637F9A-57EF-45CF-BCB2-9DA1B0C794B4}" type="pres">
      <dgm:prSet presAssocID="{6D54A13F-3839-4A51-8C24-FD6689BBC4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2AAD65-40EB-4A76-BF19-18367F55A07E}" type="pres">
      <dgm:prSet presAssocID="{6D54A13F-3839-4A51-8C24-FD6689BBC4FF}" presName="childText" presStyleLbl="revTx" presStyleIdx="0" presStyleCnt="2">
        <dgm:presLayoutVars>
          <dgm:bulletEnabled val="1"/>
        </dgm:presLayoutVars>
      </dgm:prSet>
      <dgm:spPr/>
    </dgm:pt>
    <dgm:pt modelId="{CD30C7B6-86A7-45AE-8F6E-648EA5A024EA}" type="pres">
      <dgm:prSet presAssocID="{C9AF57B4-3EFE-44ED-8B16-8A507E53F5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647630-EE9D-4814-AAE8-CFACA7A5D13C}" type="pres">
      <dgm:prSet presAssocID="{C9AF57B4-3EFE-44ED-8B16-8A507E53F57D}" presName="childText" presStyleLbl="revTx" presStyleIdx="1" presStyleCnt="2">
        <dgm:presLayoutVars>
          <dgm:bulletEnabled val="1"/>
        </dgm:presLayoutVars>
      </dgm:prSet>
      <dgm:spPr/>
    </dgm:pt>
    <dgm:pt modelId="{227FDBEB-F9F4-4789-B863-5E6248678DB3}" type="pres">
      <dgm:prSet presAssocID="{8FCABCA4-3945-49ED-8B11-EE68CAD32D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CAFE32-1AB5-425A-9C2B-F0FC413A773E}" srcId="{2BEA19F1-94F2-4263-AFFF-2A65E328076D}" destId="{C9AF57B4-3EFE-44ED-8B16-8A507E53F57D}" srcOrd="1" destOrd="0" parTransId="{4ABE2B1E-2826-4E7B-9A03-0076AE666ACB}" sibTransId="{7F2D79EC-B81F-4F3B-AD88-2D162E38FC36}"/>
    <dgm:cxn modelId="{0FF7BA3E-0657-4A6C-B653-5999E9ADEE7C}" srcId="{2BEA19F1-94F2-4263-AFFF-2A65E328076D}" destId="{6D54A13F-3839-4A51-8C24-FD6689BBC4FF}" srcOrd="0" destOrd="0" parTransId="{9A7694B8-B4B4-4D80-AE61-F5FBE879687E}" sibTransId="{554C7AE2-5884-41C1-BF7E-E7DBD939A903}"/>
    <dgm:cxn modelId="{17DC4747-B150-4955-837C-C669E4A3FB80}" type="presOf" srcId="{A5822E4D-05D7-4EC5-8FAC-5EF88BCA50F5}" destId="{322AAD65-40EB-4A76-BF19-18367F55A07E}" srcOrd="0" destOrd="0" presId="urn:microsoft.com/office/officeart/2005/8/layout/vList2"/>
    <dgm:cxn modelId="{FC87024C-71F6-497D-B113-F71EA380851E}" type="presOf" srcId="{6D54A13F-3839-4A51-8C24-FD6689BBC4FF}" destId="{BC637F9A-57EF-45CF-BCB2-9DA1B0C794B4}" srcOrd="0" destOrd="0" presId="urn:microsoft.com/office/officeart/2005/8/layout/vList2"/>
    <dgm:cxn modelId="{66BD7B73-5178-4589-B81E-80AF7F8707B2}" srcId="{6D54A13F-3839-4A51-8C24-FD6689BBC4FF}" destId="{0E985ACD-73FC-41BC-81E3-1DD960DD289A}" srcOrd="2" destOrd="0" parTransId="{EB721180-C446-466D-8190-EB332E76466C}" sibTransId="{A5CBEA98-6FEA-46D8-9CE7-9400384769A4}"/>
    <dgm:cxn modelId="{7C776E76-803D-4447-A9F9-EA7507DE2BD2}" type="presOf" srcId="{7ABC898C-D481-4D6D-8A51-154E56C9B53A}" destId="{322AAD65-40EB-4A76-BF19-18367F55A07E}" srcOrd="0" destOrd="3" presId="urn:microsoft.com/office/officeart/2005/8/layout/vList2"/>
    <dgm:cxn modelId="{1417277E-AA33-406F-A865-71164E218D50}" srcId="{6D54A13F-3839-4A51-8C24-FD6689BBC4FF}" destId="{A5822E4D-05D7-4EC5-8FAC-5EF88BCA50F5}" srcOrd="0" destOrd="0" parTransId="{A60B20AD-F9EE-4564-A06E-6753DDDD4E36}" sibTransId="{F9E821B6-681B-43D1-B12D-E9ACD225B75C}"/>
    <dgm:cxn modelId="{508405A4-7062-4215-B1D3-E849417AD43E}" type="presOf" srcId="{0E985ACD-73FC-41BC-81E3-1DD960DD289A}" destId="{322AAD65-40EB-4A76-BF19-18367F55A07E}" srcOrd="0" destOrd="2" presId="urn:microsoft.com/office/officeart/2005/8/layout/vList2"/>
    <dgm:cxn modelId="{55807CAC-E686-4839-90A5-F0A4788E63C0}" srcId="{6D54A13F-3839-4A51-8C24-FD6689BBC4FF}" destId="{7ABC898C-D481-4D6D-8A51-154E56C9B53A}" srcOrd="3" destOrd="0" parTransId="{1F018F42-5E2A-407A-AA44-47B8A9933893}" sibTransId="{24D1F675-2403-4360-B426-767D6C45F50A}"/>
    <dgm:cxn modelId="{B185D8B7-F127-46E9-90C0-BE5CC1482B22}" srcId="{6D54A13F-3839-4A51-8C24-FD6689BBC4FF}" destId="{827E129E-FE13-472D-B44F-1680848C65C2}" srcOrd="1" destOrd="0" parTransId="{2BE191B4-C706-4284-9333-3A384E3C9A8E}" sibTransId="{3B0FE78F-FEF2-4C39-A071-FF3DBC9055A1}"/>
    <dgm:cxn modelId="{371E8FB9-E1E6-4DDF-B598-D715F891C76A}" srcId="{2BEA19F1-94F2-4263-AFFF-2A65E328076D}" destId="{8FCABCA4-3945-49ED-8B11-EE68CAD32D38}" srcOrd="2" destOrd="0" parTransId="{990383EA-8952-4339-BDDA-9E45DF1EF05F}" sibTransId="{3ACFF560-8091-459D-AF7A-AFE712DC9DC5}"/>
    <dgm:cxn modelId="{02FA73BC-0978-4D71-B8A6-6FBEF0CC40E2}" srcId="{C9AF57B4-3EFE-44ED-8B16-8A507E53F57D}" destId="{1E3CD163-BB00-4733-B8E2-EE5F8631C056}" srcOrd="1" destOrd="0" parTransId="{831200BE-AE29-4387-9AF0-1F26FEEC7A5E}" sibTransId="{39EAF78E-1F3A-4911-A78A-C936CB0E916C}"/>
    <dgm:cxn modelId="{D6A853BD-EFBF-4658-9574-B4055D25BD17}" type="presOf" srcId="{8FCABCA4-3945-49ED-8B11-EE68CAD32D38}" destId="{227FDBEB-F9F4-4789-B863-5E6248678DB3}" srcOrd="0" destOrd="0" presId="urn:microsoft.com/office/officeart/2005/8/layout/vList2"/>
    <dgm:cxn modelId="{E19688BF-63E6-4018-A07C-7189623360FE}" type="presOf" srcId="{C9AF57B4-3EFE-44ED-8B16-8A507E53F57D}" destId="{CD30C7B6-86A7-45AE-8F6E-648EA5A024EA}" srcOrd="0" destOrd="0" presId="urn:microsoft.com/office/officeart/2005/8/layout/vList2"/>
    <dgm:cxn modelId="{C24DF1D5-A47B-4E89-86FE-731C00DED342}" type="presOf" srcId="{2BEA19F1-94F2-4263-AFFF-2A65E328076D}" destId="{B98A47EF-3999-44F0-88C5-5918D634D3EE}" srcOrd="0" destOrd="0" presId="urn:microsoft.com/office/officeart/2005/8/layout/vList2"/>
    <dgm:cxn modelId="{EBF404DD-A481-44B1-A7D0-13C5299452B0}" type="presOf" srcId="{827E129E-FE13-472D-B44F-1680848C65C2}" destId="{322AAD65-40EB-4A76-BF19-18367F55A07E}" srcOrd="0" destOrd="1" presId="urn:microsoft.com/office/officeart/2005/8/layout/vList2"/>
    <dgm:cxn modelId="{45014DDD-4E92-4432-9DA3-297066FB9A05}" type="presOf" srcId="{1E3CD163-BB00-4733-B8E2-EE5F8631C056}" destId="{A2647630-EE9D-4814-AAE8-CFACA7A5D13C}" srcOrd="0" destOrd="1" presId="urn:microsoft.com/office/officeart/2005/8/layout/vList2"/>
    <dgm:cxn modelId="{CD77C3E2-EE31-4A3A-8384-FA759E8CA8D3}" srcId="{C9AF57B4-3EFE-44ED-8B16-8A507E53F57D}" destId="{6883BEA0-C185-4AB3-B99F-BAF12C511C75}" srcOrd="0" destOrd="0" parTransId="{CE140188-AA93-478A-944E-C142EBF624AC}" sibTransId="{009C255B-24DD-4573-9D34-2B24079FFF43}"/>
    <dgm:cxn modelId="{C7A882E5-021E-48C2-A08F-204E56F8AD95}" type="presOf" srcId="{6883BEA0-C185-4AB3-B99F-BAF12C511C75}" destId="{A2647630-EE9D-4814-AAE8-CFACA7A5D13C}" srcOrd="0" destOrd="0" presId="urn:microsoft.com/office/officeart/2005/8/layout/vList2"/>
    <dgm:cxn modelId="{6D2CB6E8-6DC5-41FA-A56E-A90E96484CBE}" type="presParOf" srcId="{B98A47EF-3999-44F0-88C5-5918D634D3EE}" destId="{BC637F9A-57EF-45CF-BCB2-9DA1B0C794B4}" srcOrd="0" destOrd="0" presId="urn:microsoft.com/office/officeart/2005/8/layout/vList2"/>
    <dgm:cxn modelId="{FFF47BDA-861F-462F-B7DF-D9CB94B374ED}" type="presParOf" srcId="{B98A47EF-3999-44F0-88C5-5918D634D3EE}" destId="{322AAD65-40EB-4A76-BF19-18367F55A07E}" srcOrd="1" destOrd="0" presId="urn:microsoft.com/office/officeart/2005/8/layout/vList2"/>
    <dgm:cxn modelId="{B53626BE-C6B4-4132-AFBC-EE5D7615CD3F}" type="presParOf" srcId="{B98A47EF-3999-44F0-88C5-5918D634D3EE}" destId="{CD30C7B6-86A7-45AE-8F6E-648EA5A024EA}" srcOrd="2" destOrd="0" presId="urn:microsoft.com/office/officeart/2005/8/layout/vList2"/>
    <dgm:cxn modelId="{9AFB2DF5-E3B4-44D6-97A0-1A588702B741}" type="presParOf" srcId="{B98A47EF-3999-44F0-88C5-5918D634D3EE}" destId="{A2647630-EE9D-4814-AAE8-CFACA7A5D13C}" srcOrd="3" destOrd="0" presId="urn:microsoft.com/office/officeart/2005/8/layout/vList2"/>
    <dgm:cxn modelId="{2E3B368F-AEDD-4420-9F3B-FAD5B19C5C51}" type="presParOf" srcId="{B98A47EF-3999-44F0-88C5-5918D634D3EE}" destId="{227FDBEB-F9F4-4789-B863-5E6248678D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E2453-BA81-478C-AC85-7D9D1F969D2B}">
      <dsp:nvSpPr>
        <dsp:cNvPr id="0" name=""/>
        <dsp:cNvSpPr/>
      </dsp:nvSpPr>
      <dsp:spPr>
        <a:xfrm>
          <a:off x="0" y="106306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The human brain / nervous system</a:t>
          </a:r>
        </a:p>
      </dsp:txBody>
      <dsp:txXfrm>
        <a:off x="39580" y="145886"/>
        <a:ext cx="6587673" cy="731650"/>
      </dsp:txXfrm>
    </dsp:sp>
    <dsp:sp modelId="{0C83540D-E0B1-45EB-AA4F-F4E7470EAF55}">
      <dsp:nvSpPr>
        <dsp:cNvPr id="0" name=""/>
        <dsp:cNvSpPr/>
      </dsp:nvSpPr>
      <dsp:spPr>
        <a:xfrm>
          <a:off x="0" y="917116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Why we can never be fully rational</a:t>
          </a:r>
        </a:p>
      </dsp:txBody>
      <dsp:txXfrm>
        <a:off x="0" y="917116"/>
        <a:ext cx="6666833" cy="546480"/>
      </dsp:txXfrm>
    </dsp:sp>
    <dsp:sp modelId="{F6763B5D-5311-4549-B02E-EBAC9190AC5F}">
      <dsp:nvSpPr>
        <dsp:cNvPr id="0" name=""/>
        <dsp:cNvSpPr/>
      </dsp:nvSpPr>
      <dsp:spPr>
        <a:xfrm>
          <a:off x="0" y="1463596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Ladder of Inference</a:t>
          </a:r>
        </a:p>
      </dsp:txBody>
      <dsp:txXfrm>
        <a:off x="39580" y="1503176"/>
        <a:ext cx="6587673" cy="731650"/>
      </dsp:txXfrm>
    </dsp:sp>
    <dsp:sp modelId="{A930C0FC-0844-4D90-9C8E-EBADE8C080B7}">
      <dsp:nvSpPr>
        <dsp:cNvPr id="0" name=""/>
        <dsp:cNvSpPr/>
      </dsp:nvSpPr>
      <dsp:spPr>
        <a:xfrm>
          <a:off x="0" y="2274406"/>
          <a:ext cx="666683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Unpacking not jumping to conclusions</a:t>
          </a:r>
        </a:p>
      </dsp:txBody>
      <dsp:txXfrm>
        <a:off x="0" y="2274406"/>
        <a:ext cx="6666833" cy="546480"/>
      </dsp:txXfrm>
    </dsp:sp>
    <dsp:sp modelId="{1926B747-7EEB-4E1E-BEB9-DD197EC5636C}">
      <dsp:nvSpPr>
        <dsp:cNvPr id="0" name=""/>
        <dsp:cNvSpPr/>
      </dsp:nvSpPr>
      <dsp:spPr>
        <a:xfrm>
          <a:off x="0" y="2820886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Conflict buckets</a:t>
          </a:r>
        </a:p>
      </dsp:txBody>
      <dsp:txXfrm>
        <a:off x="39580" y="2860466"/>
        <a:ext cx="6587673" cy="731650"/>
      </dsp:txXfrm>
    </dsp:sp>
    <dsp:sp modelId="{1C79F37C-8C1C-4F2E-81E2-525D32070763}">
      <dsp:nvSpPr>
        <dsp:cNvPr id="0" name=""/>
        <dsp:cNvSpPr/>
      </dsp:nvSpPr>
      <dsp:spPr>
        <a:xfrm>
          <a:off x="0" y="3631696"/>
          <a:ext cx="6666833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Productive conflict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Conflict conflict</a:t>
          </a:r>
        </a:p>
      </dsp:txBody>
      <dsp:txXfrm>
        <a:off x="0" y="3631696"/>
        <a:ext cx="6666833" cy="905107"/>
      </dsp:txXfrm>
    </dsp:sp>
    <dsp:sp modelId="{C1502523-6A26-43C8-8CFC-BA682041167B}">
      <dsp:nvSpPr>
        <dsp:cNvPr id="0" name=""/>
        <dsp:cNvSpPr/>
      </dsp:nvSpPr>
      <dsp:spPr>
        <a:xfrm>
          <a:off x="0" y="4536803"/>
          <a:ext cx="6666833" cy="8108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Conflict, take two</a:t>
          </a:r>
        </a:p>
      </dsp:txBody>
      <dsp:txXfrm>
        <a:off x="39580" y="4576383"/>
        <a:ext cx="6587673" cy="73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98038-5EA3-499D-9A91-4AC475EB87BC}">
      <dsp:nvSpPr>
        <dsp:cNvPr id="0" name=""/>
        <dsp:cNvSpPr/>
      </dsp:nvSpPr>
      <dsp:spPr>
        <a:xfrm>
          <a:off x="0" y="388290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“What is the goal”</a:t>
          </a:r>
        </a:p>
      </dsp:txBody>
      <dsp:txXfrm>
        <a:off x="0" y="388290"/>
        <a:ext cx="6900512" cy="1105650"/>
      </dsp:txXfrm>
    </dsp:sp>
    <dsp:sp modelId="{4E0CD82D-B278-49E1-BA7F-B18419EC666A}">
      <dsp:nvSpPr>
        <dsp:cNvPr id="0" name=""/>
        <dsp:cNvSpPr/>
      </dsp:nvSpPr>
      <dsp:spPr>
        <a:xfrm>
          <a:off x="345025" y="4530"/>
          <a:ext cx="483035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Task Conflict</a:t>
          </a:r>
        </a:p>
      </dsp:txBody>
      <dsp:txXfrm>
        <a:off x="382492" y="41997"/>
        <a:ext cx="4755424" cy="692586"/>
      </dsp:txXfrm>
    </dsp:sp>
    <dsp:sp modelId="{12ADDB35-21FD-411C-BAA4-0F7541539187}">
      <dsp:nvSpPr>
        <dsp:cNvPr id="0" name=""/>
        <dsp:cNvSpPr/>
      </dsp:nvSpPr>
      <dsp:spPr>
        <a:xfrm>
          <a:off x="0" y="2018100"/>
          <a:ext cx="6900512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“What is the best way to the goal”</a:t>
          </a:r>
        </a:p>
      </dsp:txBody>
      <dsp:txXfrm>
        <a:off x="0" y="2018100"/>
        <a:ext cx="6900512" cy="1105650"/>
      </dsp:txXfrm>
    </dsp:sp>
    <dsp:sp modelId="{8F2DD2CB-C58D-41E9-B048-29C0016B2B75}">
      <dsp:nvSpPr>
        <dsp:cNvPr id="0" name=""/>
        <dsp:cNvSpPr/>
      </dsp:nvSpPr>
      <dsp:spPr>
        <a:xfrm>
          <a:off x="345025" y="1634340"/>
          <a:ext cx="483035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Process Conflict</a:t>
          </a:r>
        </a:p>
      </dsp:txBody>
      <dsp:txXfrm>
        <a:off x="382492" y="1671807"/>
        <a:ext cx="4755424" cy="692586"/>
      </dsp:txXfrm>
    </dsp:sp>
    <dsp:sp modelId="{B8E92F34-FADE-4A6E-81B1-E4BA44A106FD}">
      <dsp:nvSpPr>
        <dsp:cNvPr id="0" name=""/>
        <dsp:cNvSpPr/>
      </dsp:nvSpPr>
      <dsp:spPr>
        <a:xfrm>
          <a:off x="0" y="3647910"/>
          <a:ext cx="6900512" cy="188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It’s not enough to assume the other person’s perspective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Actively seek their perspective</a:t>
          </a:r>
        </a:p>
      </dsp:txBody>
      <dsp:txXfrm>
        <a:off x="0" y="3647910"/>
        <a:ext cx="6900512" cy="1883700"/>
      </dsp:txXfrm>
    </dsp:sp>
    <dsp:sp modelId="{7E04955A-0AB0-4F44-B139-47CEB92D4BA7}">
      <dsp:nvSpPr>
        <dsp:cNvPr id="0" name=""/>
        <dsp:cNvSpPr/>
      </dsp:nvSpPr>
      <dsp:spPr>
        <a:xfrm>
          <a:off x="345025" y="3264150"/>
          <a:ext cx="483035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Inquiry / Discovery</a:t>
          </a:r>
        </a:p>
      </dsp:txBody>
      <dsp:txXfrm>
        <a:off x="382492" y="3301617"/>
        <a:ext cx="4755424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7F9A-57EF-45CF-BCB2-9DA1B0C794B4}">
      <dsp:nvSpPr>
        <dsp:cNvPr id="0" name=""/>
        <dsp:cNvSpPr/>
      </dsp:nvSpPr>
      <dsp:spPr>
        <a:xfrm>
          <a:off x="0" y="60690"/>
          <a:ext cx="6900512" cy="638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Status Conflict</a:t>
          </a:r>
        </a:p>
      </dsp:txBody>
      <dsp:txXfrm>
        <a:off x="31185" y="91875"/>
        <a:ext cx="6838142" cy="576450"/>
      </dsp:txXfrm>
    </dsp:sp>
    <dsp:sp modelId="{322AAD65-40EB-4A76-BF19-18367F55A07E}">
      <dsp:nvSpPr>
        <dsp:cNvPr id="0" name=""/>
        <dsp:cNvSpPr/>
      </dsp:nvSpPr>
      <dsp:spPr>
        <a:xfrm>
          <a:off x="0" y="699510"/>
          <a:ext cx="6900512" cy="25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Focus:</a:t>
          </a:r>
          <a:r>
            <a:rPr lang="en-US" sz="2000" kern="1200" dirty="0"/>
            <a:t> Power, influence, social standing, "pecking order".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/>
            <a:t>Motivation:</a:t>
          </a:r>
          <a:r>
            <a:rPr lang="en-US" sz="2000" kern="1200"/>
            <a:t> Gaining or defending one's position, not necessarily the task itself.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Manifestation: </a:t>
          </a:r>
          <a:r>
            <a:rPr lang="en-US" sz="2000" kern="1200" dirty="0"/>
            <a:t>Challenges to credibility, questioning who's in charge, disagreements rooted in expertise claims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**Note: these can derive not from personalities but from real issues in organization</a:t>
          </a:r>
        </a:p>
      </dsp:txBody>
      <dsp:txXfrm>
        <a:off x="0" y="699510"/>
        <a:ext cx="6900512" cy="2529540"/>
      </dsp:txXfrm>
    </dsp:sp>
    <dsp:sp modelId="{CD30C7B6-86A7-45AE-8F6E-648EA5A024EA}">
      <dsp:nvSpPr>
        <dsp:cNvPr id="0" name=""/>
        <dsp:cNvSpPr/>
      </dsp:nvSpPr>
      <dsp:spPr>
        <a:xfrm>
          <a:off x="0" y="3229050"/>
          <a:ext cx="6900512" cy="6388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Relationship Conflict</a:t>
          </a:r>
        </a:p>
      </dsp:txBody>
      <dsp:txXfrm>
        <a:off x="31185" y="3260235"/>
        <a:ext cx="6838142" cy="576450"/>
      </dsp:txXfrm>
    </dsp:sp>
    <dsp:sp modelId="{A2647630-EE9D-4814-AAE8-CFACA7A5D13C}">
      <dsp:nvSpPr>
        <dsp:cNvPr id="0" name=""/>
        <dsp:cNvSpPr/>
      </dsp:nvSpPr>
      <dsp:spPr>
        <a:xfrm>
          <a:off x="0" y="3867870"/>
          <a:ext cx="690051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“I just don’t like X and they don’t like me”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Could be a byproduct of other conflict types, could be intractable</a:t>
          </a:r>
        </a:p>
      </dsp:txBody>
      <dsp:txXfrm>
        <a:off x="0" y="3867870"/>
        <a:ext cx="6900512" cy="968760"/>
      </dsp:txXfrm>
    </dsp:sp>
    <dsp:sp modelId="{227FDBEB-F9F4-4789-B863-5E6248678DB3}">
      <dsp:nvSpPr>
        <dsp:cNvPr id="0" name=""/>
        <dsp:cNvSpPr/>
      </dsp:nvSpPr>
      <dsp:spPr>
        <a:xfrm>
          <a:off x="0" y="4836630"/>
          <a:ext cx="6900512" cy="6388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Values Conflict</a:t>
          </a:r>
        </a:p>
      </dsp:txBody>
      <dsp:txXfrm>
        <a:off x="31185" y="4867815"/>
        <a:ext cx="6838142" cy="57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B46C-0983-3182-C89C-E0FE97404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D832E-4E01-6AC3-41F8-39F3520EC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D5D64-379C-5502-04AD-819C7EC3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A42C-90F3-DC44-E722-7B081DA6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8081-7F40-0708-5B9F-EA1C825B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52AE-BC97-B472-B00D-93CB27C9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5591-C3F7-AA3A-169F-3A89DB2F9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D39E-CB81-7548-3873-B375E0B2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392F-274F-AAAE-6EC4-44E32AE0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2D7DD-5487-7257-7F8A-781B1D77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4D2B3-5B29-7759-0319-89E0B42FB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FF2A4-0499-5B3B-0D00-92F486A8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1E08B-2FCC-AF8E-8BEF-96A71F56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B00C-CDBB-2F56-DEBA-8E24807C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DEE9-79DF-DEE6-A9C0-A3932DE6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FE44-0151-3DE3-BF2C-99CEDFC4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268C-3D7F-9F45-A8DE-517A5E44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D7E6-8F00-00F6-E026-ACFDAAA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3035-9EE6-A6E4-738B-B4A0DDAE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6AB6E-77DA-9AFB-0053-B14F3F82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7F95D-A8D7-F982-82A7-F169FD79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073D-3305-21A3-4899-BD36B29A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A096-56CF-5590-5906-D58B4637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8670-683A-3C52-7C58-8D7D9AEA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9C45-EA3B-8F02-E76F-AD55EE95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5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B951-40E6-BF90-59C5-52DCF02E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4533-FFF5-D2D3-FD78-078185403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254D0-B3D8-7040-004C-CC0C593CA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1749-4843-69B1-869A-596D321E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CC05-EB55-DD67-BDCD-67D4A7C8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6CD31-9BDB-B311-0A77-43C2451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8B5B-0852-EDF5-221A-1461E1FA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6EC0A-E0B0-B442-D392-3ED33CD89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5AADD-B5C8-F1EB-2B79-8D35FA438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F0444-0D86-6A3C-56B4-63E9D67D8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8BD5-404B-0544-C86C-768AEEACB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EA869-F8A3-31A6-27ED-3D04619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66DDF-155F-AA23-9449-CCD3088B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0B0B9-02C1-3EC4-F268-87579858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ED3C-424C-BED8-B7E2-1F15C370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573E1-4D09-9199-3029-39F160FD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CA2E4-D772-5BFB-C9D9-D490A66F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A2B0D-1BE7-38DF-5585-C3A664D9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F39FD-1E8E-0726-6C04-3212CA1E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50058-5E85-11CF-7944-95B00178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B4DD8-5424-2999-D06E-0170D4A0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6486-102A-76FA-6150-7017EA74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6528-9754-837B-D79E-E6228B20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3BDAE-B636-63B3-B5C9-B9178A99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3B6EE-C4D8-D613-1D0B-54096BBE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7586-64C7-1B2C-3C7C-A60637D0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486F3-2F70-3CE3-6A75-DA896CDF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BB4D-5899-685B-7653-3554A901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07B01-4C4F-D6B2-D583-6159BE186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0A610-974D-65E5-05DF-0F56224D1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1AF4F-0F66-2710-298F-18F3D40B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9554B-552C-8D58-8052-FD937E6B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674BC-2DC7-4CE6-9804-82F4D6A2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916A4-7BAC-BAFA-8124-C5C08B6B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224E-262C-7BE2-359E-4190D7706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05E3-6A04-E6EF-A03A-CD5779737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763A3-42EB-4149-887D-162329B4B1B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9A6F-3ACB-FBD3-2BDA-489595E19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D786-A70E-1BDB-E3EE-BA99AC22A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21EB1-E397-4087-A804-235E97CC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7034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svg/color/C0C0C0/130440-bearded-scientist-vector-imag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KPoK017EM" TargetMode="External"/><Relationship Id="rId2" Type="http://schemas.openxmlformats.org/officeDocument/2006/relationships/hyperlink" Target="https://www.youtube.com/watch?v=V85ZbpiLvB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PFkKgFIGSA" TargetMode="External"/><Relationship Id="rId5" Type="http://schemas.openxmlformats.org/officeDocument/2006/relationships/hyperlink" Target="https://www.youtube.com/watch?v=PirFrDVRBo4" TargetMode="External"/><Relationship Id="rId4" Type="http://schemas.openxmlformats.org/officeDocument/2006/relationships/hyperlink" Target="https://www.youtube.com/watch?v=GPo3TFplD9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30647-B9BB-D0B9-146A-52FBDE3F6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85" y="640080"/>
            <a:ext cx="6784521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Conflict Management:</a:t>
            </a:r>
            <a:br>
              <a:rPr lang="en-US" sz="4800" dirty="0"/>
            </a:br>
            <a:r>
              <a:rPr lang="en-US" sz="4800" dirty="0"/>
              <a:t>Climbing The Ladder of Inference out of the Inferno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478C9-0114-5A67-1862-E5AFABD9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Peter Goss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52C4E-D17A-C93B-1CEF-379966B7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281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BC129-3A35-3015-FDC8-73A6FA1861FF}"/>
              </a:ext>
            </a:extLst>
          </p:cNvPr>
          <p:cNvSpPr txBox="1"/>
          <p:nvPr/>
        </p:nvSpPr>
        <p:spPr>
          <a:xfrm>
            <a:off x="6166581" y="6106886"/>
            <a:ext cx="380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Trivia Question: What is ‘The Inferno”</a:t>
            </a:r>
          </a:p>
        </p:txBody>
      </p:sp>
    </p:spTree>
    <p:extLst>
      <p:ext uri="{BB962C8B-B14F-4D97-AF65-F5344CB8AC3E}">
        <p14:creationId xmlns:p14="http://schemas.microsoft.com/office/powerpoint/2010/main" val="369056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21B95-62C7-2B74-1C91-2F4933D5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00B522-5E0B-4DC4-5B01-A8E973445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D3C4B-1249-EC84-90F3-238D3209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Brain: “the gut”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6FD71391-CF95-FBF0-E584-05983C549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CC15-B892-EBBE-D079-1F0C17D4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canard: “Your gut is right 90% of the time”</a:t>
            </a:r>
          </a:p>
          <a:p>
            <a:r>
              <a:rPr lang="en-US" sz="2000" dirty="0"/>
              <a:t>Not actually a scientifically derived number</a:t>
            </a:r>
          </a:p>
          <a:p>
            <a:r>
              <a:rPr lang="en-US" sz="2000" dirty="0"/>
              <a:t>The ‘chess master’ example</a:t>
            </a:r>
          </a:p>
          <a:p>
            <a:pPr lvl="1"/>
            <a:r>
              <a:rPr lang="en-US" sz="1600" dirty="0"/>
              <a:t>Someone with expertise</a:t>
            </a:r>
          </a:p>
          <a:p>
            <a:pPr lvl="1"/>
            <a:r>
              <a:rPr lang="en-US" sz="1600" dirty="0"/>
              <a:t>Making decision in their field of expertise</a:t>
            </a:r>
          </a:p>
          <a:p>
            <a:pPr lvl="1"/>
            <a:r>
              <a:rPr lang="en-US" sz="1600" dirty="0"/>
              <a:t>Not the same as a random person self-diagnosing a cough</a:t>
            </a:r>
          </a:p>
          <a:p>
            <a:r>
              <a:rPr lang="en-US" sz="2000" dirty="0"/>
              <a:t>Worth erring (to a point) when safety is in question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“We can be blind to the obvious and are also blind to our blindness” – D. Kahneman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EEDF0-E3CD-60C4-0262-C21C6B92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27" r="14397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31506-995F-FF3C-DEC0-7D5E0E8CF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3786E-4D37-4B9C-9500-C11701F8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US" dirty="0"/>
              <a:t>The Brain: </a:t>
            </a:r>
            <a:br>
              <a:rPr lang="en-US" dirty="0"/>
            </a:br>
            <a:r>
              <a:rPr lang="en-US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382F-E5EE-7868-266B-7D8F3426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72" y="2284371"/>
            <a:ext cx="4772974" cy="437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“Strategy which ignores some information in      the service of speed in decision-making”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A few heuristics to touch on:</a:t>
            </a:r>
          </a:p>
          <a:p>
            <a:pPr marL="0" indent="0">
              <a:buNone/>
            </a:pPr>
            <a:r>
              <a:rPr lang="en-US" sz="1700" dirty="0"/>
              <a:t>Availability</a:t>
            </a:r>
          </a:p>
          <a:p>
            <a:r>
              <a:rPr lang="en-US" sz="1700" dirty="0"/>
              <a:t>If something is more available in memory we act as if it is more likely to be true</a:t>
            </a:r>
          </a:p>
          <a:p>
            <a:pPr lvl="1"/>
            <a:r>
              <a:rPr lang="en-US" sz="1300" dirty="0"/>
              <a:t>Emotive impact</a:t>
            </a:r>
          </a:p>
          <a:p>
            <a:pPr lvl="1"/>
            <a:r>
              <a:rPr lang="en-US" sz="1300" dirty="0"/>
              <a:t>Recency </a:t>
            </a:r>
          </a:p>
          <a:p>
            <a:pPr marL="0" indent="0">
              <a:buNone/>
            </a:pPr>
            <a:r>
              <a:rPr lang="en-US" sz="1700" dirty="0"/>
              <a:t>Anchoring</a:t>
            </a:r>
          </a:p>
          <a:p>
            <a:r>
              <a:rPr lang="en-US" sz="1700" dirty="0"/>
              <a:t>Tendency to overweight the first piece of information we receive</a:t>
            </a:r>
          </a:p>
          <a:p>
            <a:r>
              <a:rPr lang="en-US" sz="1700" dirty="0"/>
              <a:t>JC Penney &amp; College Tuition. Glade Plug-Ins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9C4F-9762-E6FC-7087-AD3A3A0D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52" y="513862"/>
            <a:ext cx="6804905" cy="2109519"/>
          </a:xfrm>
          <a:prstGeom prst="rect">
            <a:avLst/>
          </a:prstGeom>
        </p:spPr>
      </p:pic>
      <p:pic>
        <p:nvPicPr>
          <p:cNvPr id="1030" name="Picture 6" descr="Animaniacs/ Pinky &amp; The Brain/ Brain 3&quot; Inch Cut to Shape Vinyl Sticker - Handmade #1">
            <a:extLst>
              <a:ext uri="{FF2B5EF4-FFF2-40B4-BE49-F238E27FC236}">
                <a16:creationId xmlns:a16="http://schemas.microsoft.com/office/drawing/2014/main" id="{9DE2C529-92F0-4644-2564-0BB36F45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617" y="3657600"/>
            <a:ext cx="2585510" cy="25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8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75AB4-6E67-D6CA-58AC-F3D5D0B0E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CBCA9528-C3CE-8A8F-4E9C-3CE76003F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DA84E6D-7846-1113-3542-3C891A90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0F161-0848-111E-DEAE-9E33802C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US" dirty="0"/>
              <a:t>The Brain: </a:t>
            </a:r>
            <a:br>
              <a:rPr lang="en-US" dirty="0"/>
            </a:br>
            <a:r>
              <a:rPr lang="en-US" dirty="0"/>
              <a:t>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332-9FA0-E80C-8F24-4573B4CA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01" y="2325192"/>
            <a:ext cx="4772974" cy="437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/>
              <a:t>“Strategy which ignores some information in      the service of speeding decision-making”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A few heuristics to touch on: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Familiarity</a:t>
            </a:r>
          </a:p>
          <a:p>
            <a:r>
              <a:rPr lang="en-US" sz="1700" dirty="0"/>
              <a:t>Familiar is safe, e.g. branding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Representativeness </a:t>
            </a:r>
          </a:p>
          <a:p>
            <a:r>
              <a:rPr lang="en-US" sz="1700" dirty="0"/>
              <a:t> Judging likelihood </a:t>
            </a:r>
          </a:p>
          <a:p>
            <a:pPr lvl="1"/>
            <a:r>
              <a:rPr lang="en-US" sz="1300" dirty="0"/>
              <a:t>by comparing to a prototype, e.g. bias: perceived group membership predicting individual behavior</a:t>
            </a:r>
          </a:p>
          <a:p>
            <a:pPr lvl="1"/>
            <a:r>
              <a:rPr lang="en-US" sz="1300" dirty="0"/>
              <a:t>Gambler’s fallacy: past behavior representative of future results</a:t>
            </a: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648BC-A0DA-CB60-B61A-5F2971DF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52" y="513862"/>
            <a:ext cx="6804905" cy="2109519"/>
          </a:xfrm>
          <a:prstGeom prst="rect">
            <a:avLst/>
          </a:prstGeom>
        </p:spPr>
      </p:pic>
      <p:pic>
        <p:nvPicPr>
          <p:cNvPr id="1030" name="Picture 6" descr="Animaniacs/ Pinky &amp; The Brain/ Brain 3&quot; Inch Cut to Shape Vinyl Sticker - Handmade #1">
            <a:extLst>
              <a:ext uri="{FF2B5EF4-FFF2-40B4-BE49-F238E27FC236}">
                <a16:creationId xmlns:a16="http://schemas.microsoft.com/office/drawing/2014/main" id="{C3BF9668-14C4-04BB-04E2-8FB683D1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617" y="3657600"/>
            <a:ext cx="2585510" cy="25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6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D5342-3B84-7D6A-1DAD-8D488295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3B747D-8F84-3F68-3604-639F5A374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F171-D869-38C3-645C-8945D4B5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The Brain: Ambiguity Aversion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A360C87E-E3C8-7B7D-5C60-3A2E97B33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0B9B-6774-500F-EF8F-4E752612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Estimates vary, but </a:t>
            </a:r>
          </a:p>
          <a:p>
            <a:r>
              <a:rPr lang="en-US" sz="2000" dirty="0"/>
              <a:t>~30-50% of ppl are averse to ambiguity at all times</a:t>
            </a:r>
          </a:p>
          <a:p>
            <a:r>
              <a:rPr lang="en-US" sz="2000" dirty="0"/>
              <a:t>Aversion increases to roughly 70-80% when under stress</a:t>
            </a:r>
          </a:p>
          <a:p>
            <a:r>
              <a:rPr lang="en-US" sz="2000" dirty="0"/>
              <a:t>Conflict across the ambiguity line</a:t>
            </a:r>
          </a:p>
          <a:p>
            <a:r>
              <a:rPr lang="en-US" sz="2000" dirty="0"/>
              <a:t>FA work is a mix of the certain and the ambiguous</a:t>
            </a:r>
          </a:p>
          <a:p>
            <a:pPr lvl="1"/>
            <a:r>
              <a:rPr lang="en-US" sz="2000" dirty="0"/>
              <a:t>Risk management, for example is highly ambiguous even with math</a:t>
            </a:r>
          </a:p>
          <a:p>
            <a:r>
              <a:rPr lang="en-US" sz="2000" dirty="0"/>
              <a:t>Post-covid: dysregulation, distrust, disconnect (B. Brown)</a:t>
            </a:r>
          </a:p>
          <a:p>
            <a:pPr lvl="1"/>
            <a:r>
              <a:rPr lang="en-US" sz="2000" dirty="0"/>
              <a:t>Or put another way, our sense of who is ‘on our team’ has shrunk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6CC7E1-E297-376B-8D0C-CCE5F295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43116" y="1941856"/>
            <a:ext cx="3680470" cy="43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8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4B7AAF-5097-8136-23E9-645E80FC0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5D136B-9386-80D9-D21E-16847690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9359-9788-1198-E5F0-DDEE6458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/>
              <a:t>Ladder of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C127D-8991-B41C-A359-D5E08887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967725" y="640080"/>
            <a:ext cx="4785389" cy="5577840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B1ACC9D5-291A-39B2-2033-B831D827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80C2-8FC3-F0C0-1FC5-76BBCA97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/>
              <a:t>What did I observe?</a:t>
            </a:r>
          </a:p>
          <a:p>
            <a:r>
              <a:rPr lang="en-US" sz="2200" dirty="0"/>
              <a:t>What data did I select?</a:t>
            </a:r>
          </a:p>
          <a:p>
            <a:pPr lvl="1"/>
            <a:r>
              <a:rPr lang="en-US" sz="2200" dirty="0"/>
              <a:t>What data did I omit?</a:t>
            </a:r>
          </a:p>
          <a:p>
            <a:r>
              <a:rPr lang="en-US" sz="2200" dirty="0"/>
              <a:t>What meaning did I derive?</a:t>
            </a:r>
          </a:p>
          <a:p>
            <a:r>
              <a:rPr lang="en-US" sz="2200" dirty="0"/>
              <a:t>What assumptions am I making?</a:t>
            </a:r>
          </a:p>
          <a:p>
            <a:r>
              <a:rPr lang="en-US" sz="2200" dirty="0"/>
              <a:t>What conclusions am I drawing?</a:t>
            </a:r>
          </a:p>
          <a:p>
            <a:r>
              <a:rPr lang="en-US" sz="2200" dirty="0"/>
              <a:t>What are the resulting beliefs / actions?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156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FC182-DE2C-6E19-4B14-DB9F84E6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Ladder of Inference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E647-63C9-A76D-AD18-24F81126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Observable data IN THEORY is the foundation</a:t>
            </a:r>
          </a:p>
          <a:p>
            <a:r>
              <a:rPr lang="en-US" sz="2000" dirty="0"/>
              <a:t>Meanings : initial interpretation of data</a:t>
            </a:r>
          </a:p>
          <a:p>
            <a:r>
              <a:rPr lang="en-US" sz="2000" dirty="0"/>
              <a:t>Beliefs : accumulated, reinforced which inform future observation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LoI</a:t>
            </a:r>
            <a:r>
              <a:rPr lang="en-US" sz="2000" dirty="0"/>
              <a:t> model gives us distinct steps between observation and action (or conclusion) to interrogate</a:t>
            </a:r>
          </a:p>
          <a:p>
            <a:pPr lvl="1"/>
            <a:r>
              <a:rPr lang="en-US" sz="1600" dirty="0"/>
              <a:t>“Don’t jump to conclusions” less so</a:t>
            </a:r>
          </a:p>
          <a:p>
            <a:r>
              <a:rPr lang="en-US" sz="2000" dirty="0"/>
              <a:t>Model has applicability for implicit bias and many other human-doings</a:t>
            </a:r>
          </a:p>
          <a:p>
            <a:r>
              <a:rPr lang="en-US" sz="2000" dirty="0"/>
              <a:t>Particular use in situations of  ‘conflict’ where we may be under stress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04F4F-40C2-BC0F-2390-D9C8D548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6435837" y="640080"/>
            <a:ext cx="47853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1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1F2C1-157D-2358-7B87-47512DD9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CD6DF6-2066-9B97-E566-798AD73E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7EBCB-EFCA-C956-98E5-6D0CF8C4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Ladder of Inference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ACD9320F-337D-45DB-4938-1EBBACBAA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F8F6-C68A-9910-F182-33B05758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What parts of the ladder would you assume are System 2 vs. System 1?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600" dirty="0"/>
              <a:t>The reality is, if you let it run System 1 will go all the way up the ladder</a:t>
            </a:r>
          </a:p>
          <a:p>
            <a:pPr lvl="1"/>
            <a:r>
              <a:rPr lang="en-US" sz="1600" dirty="0"/>
              <a:t>With intentionality, all steps can be System 2</a:t>
            </a:r>
          </a:p>
          <a:p>
            <a:pPr lvl="1"/>
            <a:r>
              <a:rPr lang="en-US" sz="1600" dirty="0"/>
              <a:t>That does not guarantee no error, but it is still a shift</a:t>
            </a:r>
          </a:p>
          <a:p>
            <a:pPr lvl="1"/>
            <a:r>
              <a:rPr lang="en-US" sz="1600" dirty="0"/>
              <a:t>‘Airport pickup’ redux</a:t>
            </a:r>
          </a:p>
          <a:p>
            <a:pPr lvl="1"/>
            <a:r>
              <a:rPr lang="en-US" sz="1600" dirty="0"/>
              <a:t>Invisible Gorilla, take two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F14A0-4EE1-6866-4D48-1DED895D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6435837" y="640080"/>
            <a:ext cx="47853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E7119-EF25-831C-F362-4A37E61E2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248C2-110F-43E5-B1D6-57BB5932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311FE-0B6C-5A8C-295E-8F23777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Ladder of Inference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0AAF689-5EA2-6838-DF0F-349CBAF35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134E9-4200-6AB2-AA65-D6FB7BD55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Imagine a situation of explicit or embedded implicit bias</a:t>
            </a:r>
          </a:p>
          <a:p>
            <a:r>
              <a:rPr lang="en-US" sz="2000" dirty="0"/>
              <a:t>Callback to our Availability Heuristic</a:t>
            </a:r>
          </a:p>
          <a:p>
            <a:r>
              <a:rPr lang="en-US" sz="2000" dirty="0"/>
              <a:t>If belief is already coded in…</a:t>
            </a:r>
          </a:p>
          <a:p>
            <a:r>
              <a:rPr lang="en-US" sz="2000" dirty="0"/>
              <a:t>Liable to drive observations to a limited subset of data:</a:t>
            </a:r>
          </a:p>
          <a:p>
            <a:pPr lvl="1"/>
            <a:r>
              <a:rPr lang="en-US" sz="1600" dirty="0"/>
              <a:t>Include [group identifiers]</a:t>
            </a:r>
          </a:p>
          <a:p>
            <a:pPr lvl="1"/>
            <a:r>
              <a:rPr lang="en-US" sz="1600" dirty="0"/>
              <a:t>Conclude certain predictions</a:t>
            </a:r>
          </a:p>
          <a:p>
            <a:pPr lvl="1"/>
            <a:r>
              <a:rPr lang="en-US" sz="1600" dirty="0"/>
              <a:t>Act</a:t>
            </a:r>
          </a:p>
          <a:p>
            <a:pPr lvl="1"/>
            <a:r>
              <a:rPr lang="en-US" sz="1600" dirty="0"/>
              <a:t>Ignore actual behavior, context, etc.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F6C44-8532-1DA5-3EF2-CC2314BA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6435837" y="640080"/>
            <a:ext cx="47853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2C6F3-9C8D-50E5-44F1-10E34F2A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608BC63-7B67-AC7B-ED63-637F457F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47DFF-973E-DF43-882D-30D71114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Ladder of Inference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CCB8BA8-4362-4390-1AF9-4308AA8D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A08B-9F7D-AD19-F850-D808C623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 dirty="0"/>
              <a:t>Imagine a situation where the action is you’re in a team and someone says “You always reject my ideas”</a:t>
            </a:r>
          </a:p>
          <a:p>
            <a:pPr lvl="1"/>
            <a:r>
              <a:rPr lang="en-US" sz="1800" dirty="0"/>
              <a:t>Working up the ladder</a:t>
            </a:r>
          </a:p>
          <a:p>
            <a:pPr lvl="1"/>
            <a:r>
              <a:rPr lang="en-US" sz="1800" dirty="0"/>
              <a:t>Working down the ladder</a:t>
            </a:r>
          </a:p>
          <a:p>
            <a:r>
              <a:rPr lang="en-US" sz="2000" dirty="0"/>
              <a:t>What questions would you have?</a:t>
            </a:r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EE472-80B9-3144-5307-2FB6A432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6435837" y="640080"/>
            <a:ext cx="47853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AAD5D-0925-1743-3F95-53811FC78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45201C-8344-FACA-4B31-E77A504E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7DA0B-3B15-82C3-DCE0-5719FE55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/>
              <a:t>Ladder of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179B-3F04-BBE9-13AA-F07F68716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31"/>
          <a:stretch>
            <a:fillRect/>
          </a:stretch>
        </p:blipFill>
        <p:spPr>
          <a:xfrm>
            <a:off x="967725" y="640080"/>
            <a:ext cx="4785389" cy="5577840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ED0A4C91-920A-C31D-6F0A-D4A57B0F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D17E-8DBC-8B4D-404D-9D0D5F6B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dirty="0"/>
              <a:t>If we know we’re stuck in System 1 how do we temporarily get out?</a:t>
            </a:r>
          </a:p>
          <a:p>
            <a:pPr lvl="1"/>
            <a:r>
              <a:rPr lang="en-US" sz="1800" dirty="0"/>
              <a:t>Pause</a:t>
            </a:r>
          </a:p>
          <a:p>
            <a:pPr lvl="1"/>
            <a:r>
              <a:rPr lang="en-US" sz="1800" dirty="0"/>
              <a:t>Walk</a:t>
            </a:r>
          </a:p>
          <a:p>
            <a:pPr lvl="1"/>
            <a:r>
              <a:rPr lang="en-US" sz="1800" dirty="0"/>
              <a:t>Breathe</a:t>
            </a:r>
          </a:p>
          <a:p>
            <a:pPr lvl="1"/>
            <a:r>
              <a:rPr lang="en-US" sz="1800" dirty="0"/>
              <a:t>Reflect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Many of your colleagues (and probably you) will have better ideas on this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572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D657-C1AD-79FB-32F5-11C5714E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2E313-04DB-7CDA-4488-F9133C14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02" y="2516076"/>
            <a:ext cx="4948769" cy="16878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1) What percent of your thinking/behavior would you say is:</a:t>
            </a:r>
          </a:p>
          <a:p>
            <a:r>
              <a:rPr lang="en-US" dirty="0"/>
              <a:t>Rational / intentional vs</a:t>
            </a:r>
          </a:p>
          <a:p>
            <a:r>
              <a:rPr lang="en-US" dirty="0"/>
              <a:t>Reactive / automatic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A7C0FC-83FF-3D62-80E5-CDC88145F57A}"/>
              </a:ext>
            </a:extLst>
          </p:cNvPr>
          <p:cNvSpPr txBox="1">
            <a:spLocks/>
          </p:cNvSpPr>
          <p:nvPr/>
        </p:nvSpPr>
        <p:spPr>
          <a:xfrm>
            <a:off x="6176431" y="3550217"/>
            <a:ext cx="4948769" cy="2083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2) How do you feel about conflict:</a:t>
            </a:r>
          </a:p>
          <a:p>
            <a:r>
              <a:rPr lang="en-US" dirty="0"/>
              <a:t>Positive</a:t>
            </a:r>
          </a:p>
          <a:p>
            <a:r>
              <a:rPr lang="en-US" dirty="0"/>
              <a:t>Negative</a:t>
            </a:r>
          </a:p>
          <a:p>
            <a:r>
              <a:rPr lang="en-US" dirty="0"/>
              <a:t>Other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7A095-C814-FF83-9859-450DC04D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755" y="340589"/>
            <a:ext cx="4225402" cy="2558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0DC13-0370-8CD4-0B48-C51E276893B9}"/>
              </a:ext>
            </a:extLst>
          </p:cNvPr>
          <p:cNvSpPr txBox="1"/>
          <p:nvPr/>
        </p:nvSpPr>
        <p:spPr>
          <a:xfrm>
            <a:off x="1066800" y="5388428"/>
            <a:ext cx="376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Cross-over with implicit bias work</a:t>
            </a:r>
          </a:p>
        </p:txBody>
      </p:sp>
    </p:spTree>
    <p:extLst>
      <p:ext uri="{BB962C8B-B14F-4D97-AF65-F5344CB8AC3E}">
        <p14:creationId xmlns:p14="http://schemas.microsoft.com/office/powerpoint/2010/main" val="2383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334EE-6974-16B4-AEDE-491A1EAF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Conflict – the good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77ED7-BA4F-AC45-3796-9882C2A36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2604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41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0E1A0-BA08-F071-F235-CA091A16F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E24F7-7863-B5B7-4EA6-6880E322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Conflict – challenging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082094-B48D-2183-062A-3AFDA27A7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824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3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7ACF-A7AC-5C32-1B88-B1C03DB13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4884-A755-1798-F8DE-8F55EC8F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– what role do we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C523-127F-E6E9-D5F9-79A960A2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Adam Grant Categories:</a:t>
            </a:r>
          </a:p>
          <a:p>
            <a:r>
              <a:rPr lang="en-US" dirty="0"/>
              <a:t>Scientist</a:t>
            </a:r>
          </a:p>
          <a:p>
            <a:pPr lvl="1"/>
            <a:r>
              <a:rPr lang="en-US" dirty="0"/>
              <a:t>Objective inquiry into something larger</a:t>
            </a:r>
          </a:p>
          <a:p>
            <a:r>
              <a:rPr lang="en-US" dirty="0"/>
              <a:t>Politician</a:t>
            </a:r>
          </a:p>
          <a:p>
            <a:pPr lvl="1"/>
            <a:r>
              <a:rPr lang="en-US" dirty="0"/>
              <a:t>Seeks approval regardless of the facts</a:t>
            </a:r>
          </a:p>
          <a:p>
            <a:r>
              <a:rPr lang="en-US" dirty="0"/>
              <a:t>Preacher</a:t>
            </a:r>
          </a:p>
          <a:p>
            <a:pPr lvl="1"/>
            <a:r>
              <a:rPr lang="en-US" dirty="0"/>
              <a:t>Seeks to persuade that they are right</a:t>
            </a:r>
          </a:p>
          <a:p>
            <a:r>
              <a:rPr lang="en-US" dirty="0"/>
              <a:t>Lawyer</a:t>
            </a:r>
          </a:p>
          <a:p>
            <a:pPr lvl="1"/>
            <a:r>
              <a:rPr lang="en-US" dirty="0"/>
              <a:t>Seeks to prove the other is wrong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DA6251D-947C-AD7F-055E-ECA286DAD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8836" y="570715"/>
            <a:ext cx="3541480" cy="61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336BD-DDA7-BE02-5ECC-C6ACBA84A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8AFD1-2A19-B861-DF0C-EE141D41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Conflict – how do we do it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FFA6-F721-C9A5-6EC7-D5A53217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Focus on the core issue at hand</a:t>
            </a:r>
          </a:p>
          <a:p>
            <a:r>
              <a:rPr lang="en-US" sz="1700" dirty="0"/>
              <a:t>Assess if task/process conflict are:</a:t>
            </a:r>
          </a:p>
          <a:p>
            <a:pPr lvl="1"/>
            <a:r>
              <a:rPr lang="en-US" sz="1700" dirty="0"/>
              <a:t>Deriving from other types of conflict</a:t>
            </a:r>
          </a:p>
          <a:p>
            <a:r>
              <a:rPr lang="en-US" sz="1700" dirty="0"/>
              <a:t>Reflect on which System is driving</a:t>
            </a:r>
          </a:p>
          <a:p>
            <a:pPr lvl="1"/>
            <a:r>
              <a:rPr lang="en-US" sz="1300" dirty="0"/>
              <a:t>And what are the strengths / weaknesses in that</a:t>
            </a:r>
          </a:p>
          <a:p>
            <a:r>
              <a:rPr lang="en-US" sz="1700" dirty="0"/>
              <a:t>Utilize the ladder of inference</a:t>
            </a:r>
          </a:p>
          <a:p>
            <a:pPr lvl="1"/>
            <a:r>
              <a:rPr lang="en-US" sz="1700" dirty="0"/>
              <a:t>Reset back to a common set of facts</a:t>
            </a:r>
          </a:p>
          <a:p>
            <a:pPr lvl="1"/>
            <a:r>
              <a:rPr lang="en-US" sz="1700" dirty="0"/>
              <a:t>Perhaps identify where we missed data, assigned meaning that is off-target, drew unsupported conclusions, etc.</a:t>
            </a:r>
          </a:p>
        </p:txBody>
      </p:sp>
      <p:pic>
        <p:nvPicPr>
          <p:cNvPr id="15" name="Picture 14" descr="Wood human figure">
            <a:extLst>
              <a:ext uri="{FF2B5EF4-FFF2-40B4-BE49-F238E27FC236}">
                <a16:creationId xmlns:a16="http://schemas.microsoft.com/office/drawing/2014/main" id="{E2F279D4-57C7-7B9D-437D-AE1FBFAB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599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41FA-5F4A-1C4E-1794-055F3CE2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2688-4045-E548-7887-38C4F8A2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E8694-EAB0-72ED-A814-0D8316D7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19" y="681037"/>
            <a:ext cx="6468378" cy="5591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032EE3-6571-994C-7FD5-6DFC8AC5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2" y="109073"/>
            <a:ext cx="4458322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5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6D71-9995-E8AC-4BBE-8C1BBA74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CB0C-78EA-F653-7F1C-DC592AB6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Harvard ED School Ladder of Influence Tips</a:t>
            </a:r>
          </a:p>
          <a:p>
            <a:pPr lvl="1"/>
            <a:r>
              <a:rPr lang="en-US" dirty="0">
                <a:hlinkClick r:id="rId2"/>
              </a:rPr>
              <a:t>https://www.youtube.com/watch?v=V85ZbpiLvBw</a:t>
            </a:r>
            <a:endParaRPr lang="en-US" dirty="0"/>
          </a:p>
          <a:p>
            <a:r>
              <a:rPr lang="en-US" dirty="0"/>
              <a:t>Adam Grant “The Science of Productive Conflict”</a:t>
            </a:r>
          </a:p>
          <a:p>
            <a:pPr lvl="1"/>
            <a:r>
              <a:rPr lang="en-US" dirty="0">
                <a:hlinkClick r:id="rId3"/>
              </a:rPr>
              <a:t>https://www.youtube.com/watch?v=XYKPoK017EM</a:t>
            </a:r>
            <a:endParaRPr lang="en-US" dirty="0"/>
          </a:p>
          <a:p>
            <a:r>
              <a:rPr lang="en-US" dirty="0"/>
              <a:t>The Reflexive Loop:</a:t>
            </a:r>
          </a:p>
          <a:p>
            <a:pPr lvl="1"/>
            <a:r>
              <a:rPr lang="en-US" dirty="0">
                <a:hlinkClick r:id="rId4"/>
              </a:rPr>
              <a:t>https://www.youtube.com/watch?v=GPo3TFplD9M</a:t>
            </a:r>
            <a:endParaRPr lang="en-US" dirty="0"/>
          </a:p>
          <a:p>
            <a:r>
              <a:rPr lang="en-US" dirty="0"/>
              <a:t>Danny Kahneman: Thinking Fast and Slow (book)</a:t>
            </a:r>
          </a:p>
          <a:p>
            <a:pPr lvl="1"/>
            <a:r>
              <a:rPr lang="en-US" dirty="0">
                <a:hlinkClick r:id="rId5"/>
              </a:rPr>
              <a:t>https://www.youtube.com/watch?v=PirFrDVRBo4</a:t>
            </a:r>
            <a:endParaRPr lang="en-US" dirty="0"/>
          </a:p>
          <a:p>
            <a:r>
              <a:rPr lang="en-US" dirty="0">
                <a:hlinkClick r:id="rId6"/>
              </a:rPr>
              <a:t>4 Tips for Heated Conversations or Arguments | #culturedrop | Galen Emanuele - 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6E1D4-79E6-0FF5-E57B-0DC761C2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Road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D72A1C-6B77-E981-6A6D-06B2502FB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8591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5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03A8-38B3-BD94-0938-4CC1AAD2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02DA-4029-FDB7-A409-ACD3123F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Brain: Story Telling and Making Meme-</a:t>
            </a:r>
            <a:r>
              <a:rPr lang="en-US" dirty="0" err="1"/>
              <a:t>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E3A6-2EFD-680A-C960-60636024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45" y="4924540"/>
            <a:ext cx="6089802" cy="1687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Nail on the head</a:t>
            </a:r>
          </a:p>
          <a:p>
            <a:r>
              <a:rPr lang="en-US" dirty="0"/>
              <a:t>What information are we gathering</a:t>
            </a:r>
          </a:p>
          <a:p>
            <a:r>
              <a:rPr lang="en-US" dirty="0"/>
              <a:t>What inferences/conclusions are we drawing?</a:t>
            </a:r>
          </a:p>
        </p:txBody>
      </p:sp>
      <p:pic>
        <p:nvPicPr>
          <p:cNvPr id="1026" name="Picture 2" descr="The best I Bet He's Thinking Of Other Girls memes :) Memedroid">
            <a:extLst>
              <a:ext uri="{FF2B5EF4-FFF2-40B4-BE49-F238E27FC236}">
                <a16:creationId xmlns:a16="http://schemas.microsoft.com/office/drawing/2014/main" id="{63022663-F0AB-D0A1-245B-827E4638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8" y="1443313"/>
            <a:ext cx="5849992" cy="32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imes the &quot;I Bet He's Thinking About Other Women Memes&quot; Nailed It - Funny">
            <a:extLst>
              <a:ext uri="{FF2B5EF4-FFF2-40B4-BE49-F238E27FC236}">
                <a16:creationId xmlns:a16="http://schemas.microsoft.com/office/drawing/2014/main" id="{993BC997-091A-999C-BABF-54ED7B11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56" y="1964216"/>
            <a:ext cx="476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1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0963C-C80D-6AF0-A427-DD330620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" b="4935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D318C-7C30-F90E-773B-9FF6AAF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Brain: Lizard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5DAE-F624-7E0E-0D6E-80809F40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Amygdala</a:t>
            </a:r>
          </a:p>
          <a:p>
            <a:pPr marL="0" indent="0">
              <a:buNone/>
            </a:pPr>
            <a:r>
              <a:rPr lang="en-US" sz="2000"/>
              <a:t> - Right and Left</a:t>
            </a:r>
          </a:p>
          <a:p>
            <a:pPr marL="0" indent="0">
              <a:buNone/>
            </a:pPr>
            <a:r>
              <a:rPr lang="en-US" sz="2000"/>
              <a:t> - Encodes emotion to stimuli</a:t>
            </a:r>
          </a:p>
          <a:p>
            <a:pPr marL="0" indent="0">
              <a:buNone/>
            </a:pPr>
            <a:r>
              <a:rPr lang="en-US" sz="2000"/>
              <a:t> - Links emotions to memories</a:t>
            </a:r>
          </a:p>
          <a:p>
            <a:pPr marL="0" indent="0">
              <a:buNone/>
            </a:pPr>
            <a:r>
              <a:rPr lang="en-US" sz="2000"/>
              <a:t> - Prioritizes information for survival</a:t>
            </a:r>
          </a:p>
          <a:p>
            <a:pPr marL="0" indent="0">
              <a:buNone/>
            </a:pPr>
            <a:r>
              <a:rPr lang="en-US" sz="2000"/>
              <a:t> - Social processing</a:t>
            </a:r>
          </a:p>
          <a:p>
            <a:pPr marL="0" indent="0">
              <a:buNone/>
            </a:pPr>
            <a:r>
              <a:rPr lang="en-US" sz="2000"/>
              <a:t> - Anxiety and adrenaline</a:t>
            </a:r>
          </a:p>
          <a:p>
            <a:pPr marL="0" indent="0">
              <a:buNone/>
            </a:pPr>
            <a:r>
              <a:rPr lang="en-US" sz="2000"/>
              <a:t> - Fight or flight response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2855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5736E-A047-0184-5759-0E6FE1F9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" r="1226" b="-2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A55BC-0F30-4366-66D0-F52EC8CD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The Brain: </a:t>
            </a:r>
            <a:br>
              <a:rPr lang="en-US" sz="2800" dirty="0"/>
            </a:br>
            <a:r>
              <a:rPr lang="en-US" sz="2800" dirty="0"/>
              <a:t>Amygdala Hijacking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7E90-97D2-BF50-4BE1-42D297B0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Suppression / co-option of PFC</a:t>
            </a:r>
          </a:p>
          <a:p>
            <a:r>
              <a:rPr lang="en-US" sz="1700" dirty="0"/>
              <a:t>It doesn’t mean you stop being a rational person</a:t>
            </a:r>
          </a:p>
          <a:p>
            <a:r>
              <a:rPr lang="en-US" sz="1700" dirty="0"/>
              <a:t>There are things to be rationally angry about</a:t>
            </a:r>
          </a:p>
          <a:p>
            <a:r>
              <a:rPr lang="en-US" sz="1700" dirty="0"/>
              <a:t>But trying to hold cognizance that we may be getting mis-steered even just a bit</a:t>
            </a:r>
          </a:p>
        </p:txBody>
      </p:sp>
    </p:spTree>
    <p:extLst>
      <p:ext uri="{BB962C8B-B14F-4D97-AF65-F5344CB8AC3E}">
        <p14:creationId xmlns:p14="http://schemas.microsoft.com/office/powerpoint/2010/main" val="287164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97331B-8AD5-5C32-DD29-7956AB22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698E8-30CD-F3FB-8BE2-9659F47B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Brain: Two Systems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35D3-8E5A-29BE-6A73-58952E7BE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21407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System 1:</a:t>
            </a:r>
          </a:p>
          <a:p>
            <a:r>
              <a:rPr lang="en-US" sz="3100" dirty="0"/>
              <a:t>Autonomic functions</a:t>
            </a:r>
          </a:p>
          <a:p>
            <a:r>
              <a:rPr lang="en-US" sz="3100" dirty="0"/>
              <a:t>Intuition</a:t>
            </a:r>
          </a:p>
          <a:p>
            <a:pPr lvl="1"/>
            <a:r>
              <a:rPr lang="en-US" sz="2100" dirty="0"/>
              <a:t>2+2=4</a:t>
            </a:r>
          </a:p>
          <a:p>
            <a:r>
              <a:rPr lang="en-US" sz="3100" dirty="0"/>
              <a:t>Impulse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System 2:</a:t>
            </a:r>
          </a:p>
          <a:p>
            <a:r>
              <a:rPr lang="en-US" sz="3100" dirty="0"/>
              <a:t>Analysis</a:t>
            </a:r>
          </a:p>
          <a:p>
            <a:r>
              <a:rPr lang="en-US" sz="3100" dirty="0"/>
              <a:t>Computation</a:t>
            </a:r>
          </a:p>
          <a:p>
            <a:pPr lvl="1"/>
            <a:r>
              <a:rPr lang="en-US" sz="2100" dirty="0"/>
              <a:t>17*42=?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3100" dirty="0"/>
              <a:t>System 1 dominance is in the interest of efficiency</a:t>
            </a:r>
          </a:p>
          <a:p>
            <a:pPr marL="0" indent="0">
              <a:buNone/>
            </a:pPr>
            <a:r>
              <a:rPr lang="en-US" sz="3100" dirty="0"/>
              <a:t>System 2 requires effort / intent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7A203-E981-B69E-CE35-C22F657C91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27" r="14397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A82ACC-CBED-E439-B3DD-7AC23CCA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6A7960-ECC5-B8B1-95D9-019E5F370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BB968-437E-C889-6B3A-150FA4B4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Brain: Two Systems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5705048F-FCFC-8CEF-3FE3-03016991A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082C2-FB51-9383-1C08-F101D24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219758"/>
            <a:ext cx="4536968" cy="4101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Big caution: We are not always cognizant of which system is predominant</a:t>
            </a:r>
          </a:p>
          <a:p>
            <a:r>
              <a:rPr lang="en-US" dirty="0"/>
              <a:t>“A bat and a ball cost $1.10 in total. The bat costs $1.00 more than the ball. How much does the ball cost?”</a:t>
            </a:r>
          </a:p>
          <a:p>
            <a:r>
              <a:rPr lang="en-US" dirty="0"/>
              <a:t>Airport pickup</a:t>
            </a:r>
          </a:p>
          <a:p>
            <a:r>
              <a:rPr lang="en-US" dirty="0"/>
              <a:t>The Invisible Gorilla</a:t>
            </a:r>
          </a:p>
          <a:p>
            <a:r>
              <a:rPr lang="en-US" dirty="0"/>
              <a:t>Loan limits</a:t>
            </a:r>
          </a:p>
          <a:p>
            <a:pPr lvl="1"/>
            <a:r>
              <a:rPr lang="en-US" sz="2200" dirty="0"/>
              <a:t>When Congress changes them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5B590-76AD-BF22-1E15-77922A1F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061" y="1902168"/>
            <a:ext cx="6015739" cy="46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C1E65-BE6E-6893-6C82-9FE3EBB12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724529-ECEB-5EE1-6BCE-5AC7BEF7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66347-64D3-10D5-9130-139CA2D5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The Brain: Two Systems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A99BC9E4-AEB2-0FEE-3E0F-A7331565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0F5D30-77C0-20EC-858F-529A00AE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219758"/>
            <a:ext cx="5281300" cy="38952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System 1 is not inherently bad</a:t>
            </a:r>
          </a:p>
          <a:p>
            <a:pPr lvl="1"/>
            <a:r>
              <a:rPr lang="en-US" dirty="0"/>
              <a:t>Illinois driving anecdote</a:t>
            </a:r>
          </a:p>
          <a:p>
            <a:r>
              <a:rPr lang="en-US" dirty="0"/>
              <a:t>System 2 is not inherently right</a:t>
            </a:r>
          </a:p>
          <a:p>
            <a:pPr lvl="1"/>
            <a:r>
              <a:rPr lang="en-US" dirty="0"/>
              <a:t>Brain internally still has a load limit</a:t>
            </a:r>
          </a:p>
          <a:p>
            <a:pPr lvl="1"/>
            <a:r>
              <a:rPr lang="en-US" dirty="0"/>
              <a:t>External tools</a:t>
            </a:r>
          </a:p>
          <a:p>
            <a:r>
              <a:rPr lang="en-US" dirty="0"/>
              <a:t>Recognize when mistakes are likely and stakes are high</a:t>
            </a:r>
          </a:p>
          <a:p>
            <a:r>
              <a:rPr lang="en-US" dirty="0"/>
              <a:t>Both are subject to limitations</a:t>
            </a:r>
          </a:p>
          <a:p>
            <a:pPr lvl="1"/>
            <a:r>
              <a:rPr lang="en-US" dirty="0"/>
              <a:t>Pupil dilation</a:t>
            </a:r>
          </a:p>
          <a:p>
            <a:pPr lvl="1"/>
            <a:r>
              <a:rPr lang="en-US" dirty="0"/>
              <a:t>Practice or skill / ability expand capacity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A47FB-399C-0C6B-1452-A4F5850D8822}"/>
              </a:ext>
            </a:extLst>
          </p:cNvPr>
          <p:cNvSpPr txBox="1"/>
          <p:nvPr/>
        </p:nvSpPr>
        <p:spPr>
          <a:xfrm>
            <a:off x="7649935" y="2258459"/>
            <a:ext cx="2424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+ 3</a:t>
            </a:r>
          </a:p>
          <a:p>
            <a:endParaRPr lang="en-US" dirty="0"/>
          </a:p>
          <a:p>
            <a:r>
              <a:rPr lang="en-US" dirty="0"/>
              <a:t>42 * 17</a:t>
            </a:r>
          </a:p>
          <a:p>
            <a:endParaRPr lang="en-US" dirty="0"/>
          </a:p>
          <a:p>
            <a:r>
              <a:rPr lang="en-US" dirty="0"/>
              <a:t>2,432 * 356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728FAC-5DE3-1C98-0BE2-F9ED80104109}"/>
              </a:ext>
            </a:extLst>
          </p:cNvPr>
          <p:cNvSpPr txBox="1"/>
          <p:nvPr/>
        </p:nvSpPr>
        <p:spPr>
          <a:xfrm>
            <a:off x="7613032" y="4167403"/>
            <a:ext cx="281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4296</a:t>
            </a:r>
          </a:p>
          <a:p>
            <a:endParaRPr lang="en-US" dirty="0"/>
          </a:p>
          <a:p>
            <a:r>
              <a:rPr lang="en-US" dirty="0"/>
              <a:t>Memorize the string, recall after 60 seconds</a:t>
            </a:r>
          </a:p>
          <a:p>
            <a:endParaRPr lang="en-US" dirty="0"/>
          </a:p>
          <a:p>
            <a:r>
              <a:rPr lang="en-US" dirty="0"/>
              <a:t>*Add 1 to each digit</a:t>
            </a:r>
          </a:p>
          <a:p>
            <a:endParaRPr lang="en-US" dirty="0"/>
          </a:p>
          <a:p>
            <a:r>
              <a:rPr lang="en-US" dirty="0"/>
              <a:t>* Add 4 to each digit</a:t>
            </a:r>
          </a:p>
        </p:txBody>
      </p:sp>
    </p:spTree>
    <p:extLst>
      <p:ext uri="{BB962C8B-B14F-4D97-AF65-F5344CB8AC3E}">
        <p14:creationId xmlns:p14="http://schemas.microsoft.com/office/powerpoint/2010/main" val="404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1362</Words>
  <Application>Microsoft Office PowerPoint</Application>
  <PresentationFormat>Widescreen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Office Theme</vt:lpstr>
      <vt:lpstr>Conflict Management: Climbing The Ladder of Inference out of the Inferno</vt:lpstr>
      <vt:lpstr>Pre-test:</vt:lpstr>
      <vt:lpstr>Road Map</vt:lpstr>
      <vt:lpstr>Brain: Story Telling and Making Meme-ing</vt:lpstr>
      <vt:lpstr>The Brain: Lizard Brain</vt:lpstr>
      <vt:lpstr>The Brain:  Amygdala Hijacking</vt:lpstr>
      <vt:lpstr>The Brain: Two Systems</vt:lpstr>
      <vt:lpstr>The Brain: Two Systems</vt:lpstr>
      <vt:lpstr>The Brain: Two Systems</vt:lpstr>
      <vt:lpstr>The Brain: “the gut”</vt:lpstr>
      <vt:lpstr>The Brain:  Heuristics</vt:lpstr>
      <vt:lpstr>The Brain:  Heuristics</vt:lpstr>
      <vt:lpstr>The Brain: Ambiguity Aversion</vt:lpstr>
      <vt:lpstr>Ladder of Inference</vt:lpstr>
      <vt:lpstr>Ladder of Inference</vt:lpstr>
      <vt:lpstr>Ladder of Inference</vt:lpstr>
      <vt:lpstr>Ladder of Inference</vt:lpstr>
      <vt:lpstr>Ladder of Inference</vt:lpstr>
      <vt:lpstr>Ladder of Inference</vt:lpstr>
      <vt:lpstr>Conflict – the good</vt:lpstr>
      <vt:lpstr>Conflict – challenging</vt:lpstr>
      <vt:lpstr>Conflict – what role do we play?</vt:lpstr>
      <vt:lpstr>Conflict – how do we do it well?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Management: Climbing The Ladder of Inference out of the Inferno</dc:title>
  <dc:creator>P G</dc:creator>
  <cp:lastModifiedBy>Leslie Lloyd</cp:lastModifiedBy>
  <cp:revision>17</cp:revision>
  <dcterms:created xsi:type="dcterms:W3CDTF">2025-11-06T19:43:27Z</dcterms:created>
  <dcterms:modified xsi:type="dcterms:W3CDTF">2026-01-26T22:00:16Z</dcterms:modified>
</cp:coreProperties>
</file>