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34"/>
  </p:notesMasterIdLst>
  <p:sldIdLst>
    <p:sldId id="256" r:id="rId2"/>
    <p:sldId id="301" r:id="rId3"/>
    <p:sldId id="302" r:id="rId4"/>
    <p:sldId id="304" r:id="rId5"/>
    <p:sldId id="257" r:id="rId6"/>
    <p:sldId id="348" r:id="rId7"/>
    <p:sldId id="349" r:id="rId8"/>
    <p:sldId id="303" r:id="rId9"/>
    <p:sldId id="351" r:id="rId10"/>
    <p:sldId id="353" r:id="rId11"/>
    <p:sldId id="354" r:id="rId12"/>
    <p:sldId id="439" r:id="rId13"/>
    <p:sldId id="446" r:id="rId14"/>
    <p:sldId id="420" r:id="rId15"/>
    <p:sldId id="445" r:id="rId16"/>
    <p:sldId id="440" r:id="rId17"/>
    <p:sldId id="261" r:id="rId18"/>
    <p:sldId id="267" r:id="rId19"/>
    <p:sldId id="433" r:id="rId20"/>
    <p:sldId id="386" r:id="rId21"/>
    <p:sldId id="434" r:id="rId22"/>
    <p:sldId id="424" r:id="rId23"/>
    <p:sldId id="436" r:id="rId24"/>
    <p:sldId id="435" r:id="rId25"/>
    <p:sldId id="438" r:id="rId26"/>
    <p:sldId id="441" r:id="rId27"/>
    <p:sldId id="442" r:id="rId28"/>
    <p:sldId id="437" r:id="rId29"/>
    <p:sldId id="447" r:id="rId30"/>
    <p:sldId id="444" r:id="rId31"/>
    <p:sldId id="288" r:id="rId32"/>
    <p:sldId id="443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4" autoAdjust="0"/>
    <p:restoredTop sz="94660"/>
  </p:normalViewPr>
  <p:slideViewPr>
    <p:cSldViewPr snapToGrid="0">
      <p:cViewPr varScale="1">
        <p:scale>
          <a:sx n="75" d="100"/>
          <a:sy n="75" d="100"/>
        </p:scale>
        <p:origin x="67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EFF70-5B7C-4E58-849B-E40673DFA8EA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B80D0-56D0-4D27-B59F-814E9B32B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76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65b2f44757_0_1971:notes"/>
          <p:cNvSpPr txBox="1">
            <a:spLocks noGrp="1"/>
          </p:cNvSpPr>
          <p:nvPr>
            <p:ph type="body" idx="1"/>
          </p:nvPr>
        </p:nvSpPr>
        <p:spPr>
          <a:xfrm>
            <a:off x="695008" y="4444861"/>
            <a:ext cx="5560060" cy="3636856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endParaRPr/>
          </a:p>
        </p:txBody>
      </p:sp>
      <p:sp>
        <p:nvSpPr>
          <p:cNvPr id="195" name="Google Shape;195;g265b2f44757_0_19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65b2f44757_0_2749:notes"/>
          <p:cNvSpPr txBox="1">
            <a:spLocks noGrp="1"/>
          </p:cNvSpPr>
          <p:nvPr>
            <p:ph type="body" idx="1"/>
          </p:nvPr>
        </p:nvSpPr>
        <p:spPr>
          <a:xfrm>
            <a:off x="695008" y="4444861"/>
            <a:ext cx="5560060" cy="3636856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endParaRPr/>
          </a:p>
        </p:txBody>
      </p:sp>
      <p:sp>
        <p:nvSpPr>
          <p:cNvPr id="252" name="Google Shape;252;g265b2f44757_0_27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65b2f44757_0_976:notes"/>
          <p:cNvSpPr txBox="1">
            <a:spLocks noGrp="1"/>
          </p:cNvSpPr>
          <p:nvPr>
            <p:ph type="body" idx="1"/>
          </p:nvPr>
        </p:nvSpPr>
        <p:spPr>
          <a:xfrm>
            <a:off x="695008" y="4444861"/>
            <a:ext cx="5560060" cy="3636856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endParaRPr/>
          </a:p>
        </p:txBody>
      </p:sp>
      <p:sp>
        <p:nvSpPr>
          <p:cNvPr id="335" name="Google Shape;335;g265b2f44757_0_9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FAC14E-7D04-A30B-5CAE-42CA20B6D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313B7C-5474-FBB7-3285-ACC745DFC6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4AEB21-B050-D5B1-9C27-B9BF3AC831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If you report grades at the very last second, don’t check your email while on break, and your information is inaccurate, we may miss our reporting deadline to stay in compliance. </a:t>
            </a:r>
          </a:p>
          <a:p>
            <a:r>
              <a:rPr lang="en-US"/>
              <a:t>Ex: a student was reported as w/d before the class was added! Eek!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3D3F65-A09B-4F1E-9441-B17082509A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4B11C-73D7-C64F-B73A-D77C433936E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89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If you report grades at the very last second, don’t check your email while on break, and your information is inaccurate, we may miss our reporting deadline to stay in compliance. </a:t>
            </a:r>
          </a:p>
          <a:p>
            <a:r>
              <a:rPr lang="en-US"/>
              <a:t>Ex: a student was reported as w/d before the class was added! Eek!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4B11C-73D7-C64F-B73A-D77C433936E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667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Whatever our policy is, we must follow it, or we can be dinged in an audit. (e.g. can’t make exceptions)</a:t>
            </a:r>
          </a:p>
          <a:p>
            <a:r>
              <a:rPr lang="en-US" dirty="0"/>
              <a:t>New for 24/25, any place we mention tuition costs for a program, we must also link to the COA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4B11C-73D7-C64F-B73A-D77C433936E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09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Requirements for min length/credits, credits going toward AA/AS. </a:t>
            </a:r>
          </a:p>
          <a:p>
            <a:r>
              <a:rPr lang="en-US" dirty="0"/>
              <a:t>Beneficial to include Dani Crouch and me in the initial discussions to make sure it’s setup correctly.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4B11C-73D7-C64F-B73A-D77C433936E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743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4B11C-73D7-C64F-B73A-D77C433936E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628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E80C50CD-E178-4744-9B35-B2F624D6C5E9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1223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673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mmary">
  <p:cSld name="Summar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65b2f44757_0_265"/>
          <p:cNvSpPr txBox="1">
            <a:spLocks noGrp="1"/>
          </p:cNvSpPr>
          <p:nvPr>
            <p:ph type="body" idx="1"/>
          </p:nvPr>
        </p:nvSpPr>
        <p:spPr>
          <a:xfrm>
            <a:off x="1739655" y="2117897"/>
            <a:ext cx="4208400" cy="9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1350" b="1" i="0" u="none" strike="noStrike" cap="none">
                <a:solidFill>
                  <a:schemeClr val="accent4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381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381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381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g265b2f44757_0_265"/>
          <p:cNvSpPr txBox="1">
            <a:spLocks noGrp="1"/>
          </p:cNvSpPr>
          <p:nvPr>
            <p:ph type="body" idx="2"/>
          </p:nvPr>
        </p:nvSpPr>
        <p:spPr>
          <a:xfrm>
            <a:off x="1739655" y="4724146"/>
            <a:ext cx="4208400" cy="9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1350" b="1" i="0" u="none" strike="noStrike" cap="none">
                <a:solidFill>
                  <a:schemeClr val="accent4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381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381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381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g265b2f44757_0_265"/>
          <p:cNvSpPr txBox="1">
            <a:spLocks noGrp="1"/>
          </p:cNvSpPr>
          <p:nvPr>
            <p:ph type="body" idx="3"/>
          </p:nvPr>
        </p:nvSpPr>
        <p:spPr>
          <a:xfrm>
            <a:off x="1739655" y="3420892"/>
            <a:ext cx="4208400" cy="9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1350" b="1" i="0" u="none" strike="noStrike" cap="none">
                <a:solidFill>
                  <a:schemeClr val="accent4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381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381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381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g265b2f44757_0_265"/>
          <p:cNvSpPr txBox="1">
            <a:spLocks noGrp="1"/>
          </p:cNvSpPr>
          <p:nvPr>
            <p:ph type="body" idx="4"/>
          </p:nvPr>
        </p:nvSpPr>
        <p:spPr>
          <a:xfrm>
            <a:off x="7493865" y="2117897"/>
            <a:ext cx="4208400" cy="9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1350" b="1" i="0" u="none" strike="noStrike" cap="none">
                <a:solidFill>
                  <a:schemeClr val="accent4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381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381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381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g265b2f44757_0_265"/>
          <p:cNvSpPr txBox="1">
            <a:spLocks noGrp="1"/>
          </p:cNvSpPr>
          <p:nvPr>
            <p:ph type="body" idx="5"/>
          </p:nvPr>
        </p:nvSpPr>
        <p:spPr>
          <a:xfrm>
            <a:off x="7493865" y="4724146"/>
            <a:ext cx="4208400" cy="9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1350" b="1" i="0" u="none" strike="noStrike" cap="none">
                <a:solidFill>
                  <a:schemeClr val="accent4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381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381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381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g265b2f44757_0_265"/>
          <p:cNvSpPr txBox="1">
            <a:spLocks noGrp="1"/>
          </p:cNvSpPr>
          <p:nvPr>
            <p:ph type="body" idx="6"/>
          </p:nvPr>
        </p:nvSpPr>
        <p:spPr>
          <a:xfrm>
            <a:off x="7493865" y="3420892"/>
            <a:ext cx="4208400" cy="9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1350" b="1" i="0" u="none" strike="noStrike" cap="none">
                <a:solidFill>
                  <a:schemeClr val="accent4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381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381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381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g265b2f44757_0_265"/>
          <p:cNvSpPr txBox="1">
            <a:spLocks noGrp="1"/>
          </p:cNvSpPr>
          <p:nvPr>
            <p:ph type="title"/>
          </p:nvPr>
        </p:nvSpPr>
        <p:spPr>
          <a:xfrm>
            <a:off x="660401" y="805213"/>
            <a:ext cx="106935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orbel"/>
              <a:buNone/>
              <a:defRPr sz="36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827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08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4215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989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472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548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38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636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96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E80C50CD-E178-4744-9B35-B2F624D6C5E9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148CC95F-0247-41B6-91CF-DC97C76A70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40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4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5FD27FE-3CC7-C7A6-223A-4792C41115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700" y="336166"/>
            <a:ext cx="11671300" cy="1403734"/>
          </a:xfrm>
        </p:spPr>
        <p:txBody>
          <a:bodyPr/>
          <a:lstStyle/>
          <a:p>
            <a:pPr algn="ctr"/>
            <a:r>
              <a:rPr lang="en-US" b="1" dirty="0" err="1">
                <a:ea typeface="ＭＳ Ｐゴシック"/>
              </a:rPr>
              <a:t>FinAidlandia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30E116B3-BD05-E964-0988-9329EB924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3825" y="5422900"/>
            <a:ext cx="10229912" cy="1098934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Frankie Everett | OASFAA President-Elect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Director of Financial Aid | Rogue Community College</a:t>
            </a:r>
          </a:p>
        </p:txBody>
      </p:sp>
      <p:pic>
        <p:nvPicPr>
          <p:cNvPr id="2" name="Picture 2" descr="White Bird Silhouette Clip Art at Clker.com - vector clip ...">
            <a:extLst>
              <a:ext uri="{FF2B5EF4-FFF2-40B4-BE49-F238E27FC236}">
                <a16:creationId xmlns:a16="http://schemas.microsoft.com/office/drawing/2014/main" id="{1470B875-9C52-D462-4E12-53F2E2673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349" y="611317"/>
            <a:ext cx="940388" cy="59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8">
            <a:extLst>
              <a:ext uri="{FF2B5EF4-FFF2-40B4-BE49-F238E27FC236}">
                <a16:creationId xmlns:a16="http://schemas.microsoft.com/office/drawing/2014/main" id="{E586FE58-11B4-8A19-518A-2D89A447D6B6}"/>
              </a:ext>
            </a:extLst>
          </p:cNvPr>
          <p:cNvSpPr txBox="1">
            <a:spLocks/>
          </p:cNvSpPr>
          <p:nvPr/>
        </p:nvSpPr>
        <p:spPr>
          <a:xfrm>
            <a:off x="520700" y="1839164"/>
            <a:ext cx="11671300" cy="2519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altLang="en-US" sz="2800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‘aid-</a:t>
            </a:r>
            <a:r>
              <a:rPr lang="en-US" altLang="en-US" sz="2800" dirty="0" err="1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splaining</a:t>
            </a:r>
            <a:r>
              <a:rPr lang="en-US" altLang="en-US" sz="2800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’ across campus…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altLang="en-US" sz="2800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it takes EVERYONE to stay in compliance!</a:t>
            </a:r>
          </a:p>
          <a:p>
            <a:pPr algn="ctr" fontAlgn="auto">
              <a:spcAft>
                <a:spcPts val="0"/>
              </a:spcAft>
              <a:defRPr/>
            </a:pPr>
            <a:endParaRPr lang="en-US" altLang="en-US" sz="2800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altLang="en-US" sz="2800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OASFAA Conference 2026</a:t>
            </a:r>
          </a:p>
        </p:txBody>
      </p:sp>
    </p:spTree>
    <p:extLst>
      <p:ext uri="{BB962C8B-B14F-4D97-AF65-F5344CB8AC3E}">
        <p14:creationId xmlns:p14="http://schemas.microsoft.com/office/powerpoint/2010/main" val="799474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background with a tree and a wave&#10;&#10;AI-generated content may be incorrect.">
            <a:extLst>
              <a:ext uri="{FF2B5EF4-FFF2-40B4-BE49-F238E27FC236}">
                <a16:creationId xmlns:a16="http://schemas.microsoft.com/office/drawing/2014/main" id="{547271D7-7CFC-3541-09DA-8A60837A531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2"/>
          <a:stretch>
            <a:fillRect/>
          </a:stretch>
        </p:blipFill>
        <p:spPr>
          <a:xfrm>
            <a:off x="-54920" y="0"/>
            <a:ext cx="12191980" cy="6858000"/>
          </a:xfrm>
          <a:prstGeom prst="rect">
            <a:avLst/>
          </a:prstGeom>
        </p:spPr>
      </p:pic>
      <p:sp>
        <p:nvSpPr>
          <p:cNvPr id="254" name="Google Shape;254;g265b2f44757_0_2749"/>
          <p:cNvSpPr txBox="1">
            <a:spLocks noGrp="1"/>
          </p:cNvSpPr>
          <p:nvPr>
            <p:ph type="title"/>
          </p:nvPr>
        </p:nvSpPr>
        <p:spPr>
          <a:xfrm>
            <a:off x="2263595" y="545184"/>
            <a:ext cx="8020125" cy="6232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But wait… there’s more…</a:t>
            </a:r>
            <a:endParaRPr dirty="0">
              <a:solidFill>
                <a:schemeClr val="tx1"/>
              </a:solidFill>
            </a:endParaRPr>
          </a:p>
        </p:txBody>
      </p:sp>
      <p:grpSp>
        <p:nvGrpSpPr>
          <p:cNvPr id="255" name="Google Shape;255;g265b2f44757_0_2749"/>
          <p:cNvGrpSpPr/>
          <p:nvPr/>
        </p:nvGrpSpPr>
        <p:grpSpPr>
          <a:xfrm>
            <a:off x="3409954" y="1752605"/>
            <a:ext cx="5845082" cy="2694797"/>
            <a:chOff x="762000" y="1090340"/>
            <a:chExt cx="10743647" cy="4953216"/>
          </a:xfrm>
        </p:grpSpPr>
        <p:sp>
          <p:nvSpPr>
            <p:cNvPr id="256" name="Google Shape;256;g265b2f44757_0_2749"/>
            <p:cNvSpPr/>
            <p:nvPr/>
          </p:nvSpPr>
          <p:spPr>
            <a:xfrm>
              <a:off x="974369" y="2070966"/>
              <a:ext cx="1547700" cy="1547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g265b2f44757_0_2749"/>
            <p:cNvSpPr/>
            <p:nvPr/>
          </p:nvSpPr>
          <p:spPr>
            <a:xfrm>
              <a:off x="974369" y="4495856"/>
              <a:ext cx="1547700" cy="1547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g265b2f44757_0_2749"/>
            <p:cNvSpPr/>
            <p:nvPr/>
          </p:nvSpPr>
          <p:spPr>
            <a:xfrm>
              <a:off x="5154953" y="4429459"/>
              <a:ext cx="1547700" cy="1547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g265b2f44757_0_2749"/>
            <p:cNvSpPr txBox="1"/>
            <p:nvPr/>
          </p:nvSpPr>
          <p:spPr>
            <a:xfrm>
              <a:off x="1109440" y="2635816"/>
              <a:ext cx="1347900" cy="3818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r>
                <a:rPr lang="en-US" sz="9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Registration</a:t>
              </a:r>
              <a:endParaRPr/>
            </a:p>
          </p:txBody>
        </p:sp>
        <p:cxnSp>
          <p:nvCxnSpPr>
            <p:cNvPr id="260" name="Google Shape;260;g265b2f44757_0_2749"/>
            <p:cNvCxnSpPr>
              <a:stCxn id="256" idx="6"/>
              <a:endCxn id="261" idx="2"/>
            </p:cNvCxnSpPr>
            <p:nvPr/>
          </p:nvCxnSpPr>
          <p:spPr>
            <a:xfrm>
              <a:off x="2522069" y="2844816"/>
              <a:ext cx="5826600" cy="72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262" name="Google Shape;262;g265b2f44757_0_2749"/>
            <p:cNvCxnSpPr>
              <a:stCxn id="256" idx="7"/>
            </p:cNvCxnSpPr>
            <p:nvPr/>
          </p:nvCxnSpPr>
          <p:spPr>
            <a:xfrm rot="10800000" flipH="1">
              <a:off x="2295414" y="1356221"/>
              <a:ext cx="1393500" cy="941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263" name="Google Shape;263;g265b2f44757_0_2749"/>
            <p:cNvSpPr txBox="1"/>
            <p:nvPr/>
          </p:nvSpPr>
          <p:spPr>
            <a:xfrm rot="19617965">
              <a:off x="2071199" y="1529746"/>
              <a:ext cx="1649315" cy="6363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r>
                <a:rPr lang="en-US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Report to NSLDS</a:t>
              </a:r>
              <a:endParaRPr/>
            </a:p>
          </p:txBody>
        </p:sp>
        <p:cxnSp>
          <p:nvCxnSpPr>
            <p:cNvPr id="264" name="Google Shape;264;g265b2f44757_0_2749"/>
            <p:cNvCxnSpPr>
              <a:stCxn id="256" idx="5"/>
              <a:endCxn id="258" idx="1"/>
            </p:cNvCxnSpPr>
            <p:nvPr/>
          </p:nvCxnSpPr>
          <p:spPr>
            <a:xfrm>
              <a:off x="2295414" y="3392011"/>
              <a:ext cx="3086100" cy="1264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265" name="Google Shape;265;g265b2f44757_0_2749"/>
            <p:cNvSpPr txBox="1"/>
            <p:nvPr/>
          </p:nvSpPr>
          <p:spPr>
            <a:xfrm>
              <a:off x="1147540" y="5094595"/>
              <a:ext cx="1347900" cy="3818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r>
                <a:rPr lang="en-US" sz="9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Admissions</a:t>
              </a:r>
              <a:endParaRPr/>
            </a:p>
          </p:txBody>
        </p:sp>
        <p:cxnSp>
          <p:nvCxnSpPr>
            <p:cNvPr id="266" name="Google Shape;266;g265b2f44757_0_2749"/>
            <p:cNvCxnSpPr>
              <a:stCxn id="265" idx="3"/>
              <a:endCxn id="258" idx="2"/>
            </p:cNvCxnSpPr>
            <p:nvPr/>
          </p:nvCxnSpPr>
          <p:spPr>
            <a:xfrm flipV="1">
              <a:off x="2495440" y="5203310"/>
              <a:ext cx="2659513" cy="82187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267" name="Google Shape;267;g265b2f44757_0_2749"/>
            <p:cNvCxnSpPr>
              <a:stCxn id="257" idx="0"/>
              <a:endCxn id="256" idx="4"/>
            </p:cNvCxnSpPr>
            <p:nvPr/>
          </p:nvCxnSpPr>
          <p:spPr>
            <a:xfrm rot="10800000">
              <a:off x="1748219" y="3618656"/>
              <a:ext cx="0" cy="877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268" name="Google Shape;268;g265b2f44757_0_2749"/>
            <p:cNvSpPr txBox="1"/>
            <p:nvPr/>
          </p:nvSpPr>
          <p:spPr>
            <a:xfrm>
              <a:off x="762000" y="3618779"/>
              <a:ext cx="1458901" cy="8909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r>
                <a:rPr lang="en-US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Unlocks ability to register </a:t>
              </a:r>
              <a:endParaRPr/>
            </a:p>
          </p:txBody>
        </p:sp>
        <p:sp>
          <p:nvSpPr>
            <p:cNvPr id="269" name="Google Shape;269;g265b2f44757_0_2749"/>
            <p:cNvSpPr txBox="1"/>
            <p:nvPr/>
          </p:nvSpPr>
          <p:spPr>
            <a:xfrm>
              <a:off x="2497237" y="4937047"/>
              <a:ext cx="2631087" cy="6363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r>
                <a:rPr lang="en-US" sz="9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Tells FA what kind of</a:t>
              </a:r>
              <a:br>
                <a:rPr lang="en-US" sz="9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9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student has been admitted</a:t>
              </a:r>
              <a:endParaRPr dirty="0"/>
            </a:p>
          </p:txBody>
        </p:sp>
        <p:sp>
          <p:nvSpPr>
            <p:cNvPr id="270" name="Google Shape;270;g265b2f44757_0_2749"/>
            <p:cNvSpPr txBox="1"/>
            <p:nvPr/>
          </p:nvSpPr>
          <p:spPr>
            <a:xfrm rot="1285456">
              <a:off x="2398206" y="3634763"/>
              <a:ext cx="2970670" cy="3818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r>
                <a:rPr lang="en-US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Determine Enrollment Level</a:t>
              </a:r>
              <a:endParaRPr/>
            </a:p>
          </p:txBody>
        </p:sp>
        <p:sp>
          <p:nvSpPr>
            <p:cNvPr id="271" name="Google Shape;271;g265b2f44757_0_2749"/>
            <p:cNvSpPr txBox="1"/>
            <p:nvPr/>
          </p:nvSpPr>
          <p:spPr>
            <a:xfrm>
              <a:off x="4342426" y="2488061"/>
              <a:ext cx="2700599" cy="3818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r>
                <a:rPr lang="en-US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Reports fees and charges</a:t>
              </a:r>
              <a:endParaRPr/>
            </a:p>
          </p:txBody>
        </p:sp>
        <p:sp>
          <p:nvSpPr>
            <p:cNvPr id="261" name="Google Shape;261;g265b2f44757_0_2749"/>
            <p:cNvSpPr/>
            <p:nvPr/>
          </p:nvSpPr>
          <p:spPr>
            <a:xfrm>
              <a:off x="8348677" y="2078085"/>
              <a:ext cx="1547700" cy="1547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g265b2f44757_0_2749"/>
            <p:cNvSpPr txBox="1"/>
            <p:nvPr/>
          </p:nvSpPr>
          <p:spPr>
            <a:xfrm>
              <a:off x="5262448" y="4910660"/>
              <a:ext cx="1347900" cy="6363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algn="ctr"/>
              <a:r>
                <a:rPr lang="en-US" sz="9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Financial Aid</a:t>
              </a:r>
              <a:endParaRPr/>
            </a:p>
          </p:txBody>
        </p:sp>
        <p:cxnSp>
          <p:nvCxnSpPr>
            <p:cNvPr id="273" name="Google Shape;273;g265b2f44757_0_2749"/>
            <p:cNvCxnSpPr>
              <a:stCxn id="258" idx="7"/>
              <a:endCxn id="261" idx="3"/>
            </p:cNvCxnSpPr>
            <p:nvPr/>
          </p:nvCxnSpPr>
          <p:spPr>
            <a:xfrm rot="10800000" flipH="1">
              <a:off x="6475998" y="3399114"/>
              <a:ext cx="2099400" cy="125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274" name="Google Shape;274;g265b2f44757_0_2749"/>
            <p:cNvSpPr txBox="1"/>
            <p:nvPr/>
          </p:nvSpPr>
          <p:spPr>
            <a:xfrm rot="19774335">
              <a:off x="6390599" y="3705923"/>
              <a:ext cx="2336983" cy="6363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r>
                <a:rPr lang="en-US" sz="9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Authorizes Aid</a:t>
              </a:r>
              <a:br>
                <a:rPr lang="en-US" sz="9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9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Initiates disbursement</a:t>
              </a:r>
              <a:endParaRPr dirty="0"/>
            </a:p>
          </p:txBody>
        </p:sp>
        <p:cxnSp>
          <p:nvCxnSpPr>
            <p:cNvPr id="275" name="Google Shape;275;g265b2f44757_0_2749"/>
            <p:cNvCxnSpPr/>
            <p:nvPr/>
          </p:nvCxnSpPr>
          <p:spPr>
            <a:xfrm>
              <a:off x="6702765" y="5203365"/>
              <a:ext cx="2686200" cy="82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276" name="Google Shape;276;g265b2f44757_0_2749"/>
            <p:cNvSpPr txBox="1"/>
            <p:nvPr/>
          </p:nvSpPr>
          <p:spPr>
            <a:xfrm>
              <a:off x="7113739" y="4918790"/>
              <a:ext cx="2275223" cy="6363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r>
                <a:rPr lang="en-US" sz="9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Report Originations</a:t>
              </a:r>
              <a:br>
                <a:rPr lang="en-US" sz="9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9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Payments to COD</a:t>
              </a:r>
              <a:endParaRPr dirty="0"/>
            </a:p>
          </p:txBody>
        </p:sp>
        <p:sp>
          <p:nvSpPr>
            <p:cNvPr id="277" name="Google Shape;277;g265b2f44757_0_2749"/>
            <p:cNvSpPr txBox="1"/>
            <p:nvPr/>
          </p:nvSpPr>
          <p:spPr>
            <a:xfrm>
              <a:off x="8448690" y="2528826"/>
              <a:ext cx="1347900" cy="6363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algn="ctr"/>
              <a:r>
                <a:rPr lang="en-US" sz="9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Student Accounts</a:t>
              </a:r>
              <a:endParaRPr/>
            </a:p>
          </p:txBody>
        </p:sp>
        <p:cxnSp>
          <p:nvCxnSpPr>
            <p:cNvPr id="278" name="Google Shape;278;g265b2f44757_0_2749"/>
            <p:cNvCxnSpPr/>
            <p:nvPr/>
          </p:nvCxnSpPr>
          <p:spPr>
            <a:xfrm>
              <a:off x="6993249" y="1107262"/>
              <a:ext cx="1582200" cy="1185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279" name="Google Shape;279;g265b2f44757_0_2749"/>
            <p:cNvSpPr txBox="1"/>
            <p:nvPr/>
          </p:nvSpPr>
          <p:spPr>
            <a:xfrm rot="2154098">
              <a:off x="6957603" y="1449037"/>
              <a:ext cx="1899572" cy="6363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r>
                <a:rPr lang="en-US" sz="9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Drawdown/Return</a:t>
              </a:r>
              <a:br>
                <a:rPr lang="en-US" sz="9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9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money to the G6</a:t>
              </a:r>
              <a:endParaRPr dirty="0"/>
            </a:p>
          </p:txBody>
        </p:sp>
        <p:cxnSp>
          <p:nvCxnSpPr>
            <p:cNvPr id="280" name="Google Shape;280;g265b2f44757_0_2749"/>
            <p:cNvCxnSpPr>
              <a:stCxn id="261" idx="5"/>
            </p:cNvCxnSpPr>
            <p:nvPr/>
          </p:nvCxnSpPr>
          <p:spPr>
            <a:xfrm>
              <a:off x="9669722" y="3399130"/>
              <a:ext cx="1645800" cy="1096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281" name="Google Shape;281;g265b2f44757_0_2749"/>
            <p:cNvSpPr txBox="1"/>
            <p:nvPr/>
          </p:nvSpPr>
          <p:spPr>
            <a:xfrm rot="2066352">
              <a:off x="9518196" y="3642492"/>
              <a:ext cx="1987451" cy="6363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r>
                <a:rPr lang="en-US" sz="9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Revenue goes to </a:t>
              </a:r>
              <a:endParaRPr dirty="0"/>
            </a:p>
            <a:p>
              <a:r>
                <a:rPr lang="en-US" sz="9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Accounting Dept</a:t>
              </a:r>
              <a:endParaRPr dirty="0"/>
            </a:p>
          </p:txBody>
        </p:sp>
        <p:cxnSp>
          <p:nvCxnSpPr>
            <p:cNvPr id="282" name="Google Shape;282;g265b2f44757_0_2749"/>
            <p:cNvCxnSpPr>
              <a:stCxn id="261" idx="7"/>
            </p:cNvCxnSpPr>
            <p:nvPr/>
          </p:nvCxnSpPr>
          <p:spPr>
            <a:xfrm rot="10800000" flipH="1">
              <a:off x="9669722" y="1090340"/>
              <a:ext cx="1412700" cy="1214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283" name="Google Shape;283;g265b2f44757_0_2749"/>
            <p:cNvSpPr txBox="1"/>
            <p:nvPr/>
          </p:nvSpPr>
          <p:spPr>
            <a:xfrm rot="19067177">
              <a:off x="9561240" y="1391803"/>
              <a:ext cx="1523000" cy="6363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r>
                <a:rPr lang="en-US" sz="9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Credit balance</a:t>
              </a:r>
              <a:br>
                <a:rPr lang="en-US" sz="9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9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to the student</a:t>
              </a:r>
              <a:endParaRPr dirty="0"/>
            </a:p>
          </p:txBody>
        </p:sp>
      </p:grpSp>
      <p:sp>
        <p:nvSpPr>
          <p:cNvPr id="284" name="Google Shape;284;g265b2f44757_0_2749"/>
          <p:cNvSpPr/>
          <p:nvPr/>
        </p:nvSpPr>
        <p:spPr>
          <a:xfrm>
            <a:off x="2261046" y="4736414"/>
            <a:ext cx="842175" cy="8421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g265b2f44757_0_2749"/>
          <p:cNvSpPr txBox="1"/>
          <p:nvPr/>
        </p:nvSpPr>
        <p:spPr>
          <a:xfrm>
            <a:off x="2375346" y="5055719"/>
            <a:ext cx="677475" cy="41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9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Curriculum</a:t>
            </a:r>
            <a:endParaRPr/>
          </a:p>
          <a:p>
            <a:endParaRPr sz="135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6" name="Google Shape;286;g265b2f44757_0_2749"/>
          <p:cNvCxnSpPr>
            <a:stCxn id="284" idx="0"/>
            <a:endCxn id="256" idx="2"/>
          </p:cNvCxnSpPr>
          <p:nvPr/>
        </p:nvCxnSpPr>
        <p:spPr>
          <a:xfrm rot="10800000" flipH="1">
            <a:off x="2682133" y="2707139"/>
            <a:ext cx="843300" cy="202927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87" name="Google Shape;287;g265b2f44757_0_2749"/>
          <p:cNvCxnSpPr>
            <a:stCxn id="284" idx="7"/>
            <a:endCxn id="257" idx="3"/>
          </p:cNvCxnSpPr>
          <p:nvPr/>
        </p:nvCxnSpPr>
        <p:spPr>
          <a:xfrm rot="10800000" flipH="1">
            <a:off x="2979888" y="4324023"/>
            <a:ext cx="668925" cy="53572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88" name="Google Shape;288;g265b2f44757_0_2749"/>
          <p:cNvCxnSpPr>
            <a:stCxn id="284" idx="6"/>
            <a:endCxn id="258" idx="3"/>
          </p:cNvCxnSpPr>
          <p:nvPr/>
        </p:nvCxnSpPr>
        <p:spPr>
          <a:xfrm rot="10800000" flipH="1">
            <a:off x="3103221" y="4287876"/>
            <a:ext cx="2819925" cy="86962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89" name="Google Shape;289;g265b2f44757_0_2749"/>
          <p:cNvSpPr txBox="1"/>
          <p:nvPr/>
        </p:nvSpPr>
        <p:spPr>
          <a:xfrm rot="2580668">
            <a:off x="2354228" y="4435294"/>
            <a:ext cx="1714529" cy="484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Reports new programs</a:t>
            </a:r>
            <a:endParaRPr/>
          </a:p>
        </p:txBody>
      </p:sp>
      <p:sp>
        <p:nvSpPr>
          <p:cNvPr id="290" name="Google Shape;290;g265b2f44757_0_2749"/>
          <p:cNvSpPr/>
          <p:nvPr/>
        </p:nvSpPr>
        <p:spPr>
          <a:xfrm>
            <a:off x="5799922" y="4975395"/>
            <a:ext cx="842175" cy="8421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g265b2f44757_0_2749"/>
          <p:cNvSpPr txBox="1"/>
          <p:nvPr/>
        </p:nvSpPr>
        <p:spPr>
          <a:xfrm>
            <a:off x="5914222" y="5294700"/>
            <a:ext cx="677475" cy="41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9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Instruction</a:t>
            </a:r>
            <a:endParaRPr/>
          </a:p>
          <a:p>
            <a:endParaRPr sz="135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2" name="Google Shape;292;g265b2f44757_0_2749"/>
          <p:cNvCxnSpPr>
            <a:stCxn id="290" idx="0"/>
            <a:endCxn id="258" idx="4"/>
          </p:cNvCxnSpPr>
          <p:nvPr/>
        </p:nvCxnSpPr>
        <p:spPr>
          <a:xfrm rot="10800000">
            <a:off x="6221009" y="4411320"/>
            <a:ext cx="0" cy="56407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93" name="Google Shape;293;g265b2f44757_0_2749"/>
          <p:cNvSpPr txBox="1"/>
          <p:nvPr/>
        </p:nvSpPr>
        <p:spPr>
          <a:xfrm>
            <a:off x="5577460" y="4594246"/>
            <a:ext cx="1064523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r"/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Reports grades, LDA, &amp; attendance</a:t>
            </a:r>
            <a:endParaRPr dirty="0"/>
          </a:p>
        </p:txBody>
      </p:sp>
      <p:sp>
        <p:nvSpPr>
          <p:cNvPr id="294" name="Google Shape;294;g265b2f44757_0_2749"/>
          <p:cNvSpPr/>
          <p:nvPr/>
        </p:nvSpPr>
        <p:spPr>
          <a:xfrm>
            <a:off x="6865593" y="4759394"/>
            <a:ext cx="842175" cy="8421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g265b2f44757_0_2749"/>
          <p:cNvSpPr txBox="1"/>
          <p:nvPr/>
        </p:nvSpPr>
        <p:spPr>
          <a:xfrm>
            <a:off x="7073055" y="5076715"/>
            <a:ext cx="677475" cy="41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9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FAFSAs</a:t>
            </a:r>
            <a:endParaRPr/>
          </a:p>
          <a:p>
            <a:endParaRPr sz="135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6" name="Google Shape;296;g265b2f44757_0_2749"/>
          <p:cNvCxnSpPr>
            <a:stCxn id="294" idx="1"/>
          </p:cNvCxnSpPr>
          <p:nvPr/>
        </p:nvCxnSpPr>
        <p:spPr>
          <a:xfrm rot="10800000">
            <a:off x="6518676" y="4288053"/>
            <a:ext cx="470250" cy="59467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background with a tree and a wave&#10;&#10;AI-generated content may be incorrect.">
            <a:extLst>
              <a:ext uri="{FF2B5EF4-FFF2-40B4-BE49-F238E27FC236}">
                <a16:creationId xmlns:a16="http://schemas.microsoft.com/office/drawing/2014/main" id="{052C8810-5537-FEF4-053E-B2A76692784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2"/>
          <a:stretch>
            <a:fillRect/>
          </a:stretch>
        </p:blipFill>
        <p:spPr>
          <a:xfrm>
            <a:off x="-54920" y="0"/>
            <a:ext cx="12191980" cy="6858000"/>
          </a:xfrm>
          <a:prstGeom prst="rect">
            <a:avLst/>
          </a:prstGeom>
        </p:spPr>
      </p:pic>
      <p:sp>
        <p:nvSpPr>
          <p:cNvPr id="337" name="Google Shape;337;g265b2f44757_0_976"/>
          <p:cNvSpPr/>
          <p:nvPr/>
        </p:nvSpPr>
        <p:spPr>
          <a:xfrm>
            <a:off x="3680254" y="4858388"/>
            <a:ext cx="708300" cy="7602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g265b2f44757_0_976"/>
          <p:cNvSpPr txBox="1"/>
          <p:nvPr/>
        </p:nvSpPr>
        <p:spPr>
          <a:xfrm>
            <a:off x="3680250" y="5059257"/>
            <a:ext cx="708300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9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Strategic</a:t>
            </a:r>
            <a:br>
              <a:rPr lang="en-US" sz="9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9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Enrollment </a:t>
            </a:r>
            <a:endParaRPr/>
          </a:p>
        </p:txBody>
      </p:sp>
      <p:grpSp>
        <p:nvGrpSpPr>
          <p:cNvPr id="339" name="Google Shape;339;g265b2f44757_0_976"/>
          <p:cNvGrpSpPr/>
          <p:nvPr/>
        </p:nvGrpSpPr>
        <p:grpSpPr>
          <a:xfrm>
            <a:off x="2451048" y="1752581"/>
            <a:ext cx="6443588" cy="3669444"/>
            <a:chOff x="982727" y="1193806"/>
            <a:chExt cx="10213325" cy="5419953"/>
          </a:xfrm>
        </p:grpSpPr>
        <p:grpSp>
          <p:nvGrpSpPr>
            <p:cNvPr id="340" name="Google Shape;340;g265b2f44757_0_976"/>
            <p:cNvGrpSpPr/>
            <p:nvPr/>
          </p:nvGrpSpPr>
          <p:grpSpPr>
            <a:xfrm>
              <a:off x="2514605" y="1193806"/>
              <a:ext cx="8681447" cy="3593063"/>
              <a:chOff x="762000" y="1090340"/>
              <a:chExt cx="11967806" cy="4953216"/>
            </a:xfrm>
          </p:grpSpPr>
          <p:sp>
            <p:nvSpPr>
              <p:cNvPr id="341" name="Google Shape;341;g265b2f44757_0_976"/>
              <p:cNvSpPr/>
              <p:nvPr/>
            </p:nvSpPr>
            <p:spPr>
              <a:xfrm>
                <a:off x="974369" y="2070966"/>
                <a:ext cx="1547700" cy="15477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" name="Google Shape;342;g265b2f44757_0_976"/>
              <p:cNvSpPr/>
              <p:nvPr/>
            </p:nvSpPr>
            <p:spPr>
              <a:xfrm>
                <a:off x="974369" y="4495856"/>
                <a:ext cx="1547700" cy="15477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" name="Google Shape;343;g265b2f44757_0_976"/>
              <p:cNvSpPr/>
              <p:nvPr/>
            </p:nvSpPr>
            <p:spPr>
              <a:xfrm>
                <a:off x="5154953" y="4429459"/>
                <a:ext cx="1547700" cy="15477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" name="Google Shape;344;g265b2f44757_0_976"/>
              <p:cNvSpPr txBox="1"/>
              <p:nvPr/>
            </p:nvSpPr>
            <p:spPr>
              <a:xfrm>
                <a:off x="974381" y="2635810"/>
                <a:ext cx="1631981" cy="4229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69" tIns="34275" rIns="68569" bIns="34275" anchor="t" anchorCtr="0">
                <a:spAutoFit/>
              </a:bodyPr>
              <a:lstStyle/>
              <a:p>
                <a:r>
                  <a:rPr lang="en-US" sz="900" b="1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Registration</a:t>
                </a:r>
                <a:endParaRPr dirty="0"/>
              </a:p>
            </p:txBody>
          </p:sp>
          <p:cxnSp>
            <p:nvCxnSpPr>
              <p:cNvPr id="345" name="Google Shape;345;g265b2f44757_0_976"/>
              <p:cNvCxnSpPr>
                <a:stCxn id="341" idx="6"/>
                <a:endCxn id="346" idx="2"/>
              </p:cNvCxnSpPr>
              <p:nvPr/>
            </p:nvCxnSpPr>
            <p:spPr>
              <a:xfrm>
                <a:off x="2522069" y="2844816"/>
                <a:ext cx="5826600" cy="72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347" name="Google Shape;347;g265b2f44757_0_976"/>
              <p:cNvCxnSpPr>
                <a:stCxn id="341" idx="7"/>
              </p:cNvCxnSpPr>
              <p:nvPr/>
            </p:nvCxnSpPr>
            <p:spPr>
              <a:xfrm rot="10800000" flipH="1">
                <a:off x="2295414" y="1356221"/>
                <a:ext cx="1393500" cy="94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sp>
            <p:nvSpPr>
              <p:cNvPr id="348" name="Google Shape;348;g265b2f44757_0_976"/>
              <p:cNvSpPr txBox="1"/>
              <p:nvPr/>
            </p:nvSpPr>
            <p:spPr>
              <a:xfrm rot="19617965">
                <a:off x="2094150" y="1530700"/>
                <a:ext cx="1649315" cy="7049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69" tIns="34275" rIns="68569" bIns="34275" anchor="t" anchorCtr="0">
                <a:spAutoFit/>
              </a:bodyPr>
              <a:lstStyle/>
              <a:p>
                <a:r>
                  <a:rPr lang="en-US"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Report to NSLDS</a:t>
                </a:r>
                <a:endParaRPr/>
              </a:p>
            </p:txBody>
          </p:sp>
          <p:cxnSp>
            <p:nvCxnSpPr>
              <p:cNvPr id="349" name="Google Shape;349;g265b2f44757_0_976"/>
              <p:cNvCxnSpPr>
                <a:stCxn id="341" idx="5"/>
                <a:endCxn id="343" idx="1"/>
              </p:cNvCxnSpPr>
              <p:nvPr/>
            </p:nvCxnSpPr>
            <p:spPr>
              <a:xfrm>
                <a:off x="2295414" y="3392011"/>
                <a:ext cx="3086100" cy="126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sp>
            <p:nvSpPr>
              <p:cNvPr id="350" name="Google Shape;350;g265b2f44757_0_976"/>
              <p:cNvSpPr txBox="1"/>
              <p:nvPr/>
            </p:nvSpPr>
            <p:spPr>
              <a:xfrm>
                <a:off x="974370" y="5094595"/>
                <a:ext cx="1521000" cy="4229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69" tIns="34275" rIns="68569" bIns="34275" anchor="t" anchorCtr="0">
                <a:spAutoFit/>
              </a:bodyPr>
              <a:lstStyle/>
              <a:p>
                <a:r>
                  <a:rPr lang="en-US" sz="900" b="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Admissions</a:t>
                </a:r>
                <a:endParaRPr/>
              </a:p>
            </p:txBody>
          </p:sp>
          <p:cxnSp>
            <p:nvCxnSpPr>
              <p:cNvPr id="351" name="Google Shape;351;g265b2f44757_0_976"/>
              <p:cNvCxnSpPr>
                <a:stCxn id="350" idx="3"/>
                <a:endCxn id="343" idx="2"/>
              </p:cNvCxnSpPr>
              <p:nvPr/>
            </p:nvCxnSpPr>
            <p:spPr>
              <a:xfrm flipV="1">
                <a:off x="2495369" y="5203309"/>
                <a:ext cx="2659584" cy="10276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352" name="Google Shape;352;g265b2f44757_0_976"/>
              <p:cNvCxnSpPr>
                <a:stCxn id="342" idx="0"/>
                <a:endCxn id="341" idx="4"/>
              </p:cNvCxnSpPr>
              <p:nvPr/>
            </p:nvCxnSpPr>
            <p:spPr>
              <a:xfrm rot="10800000">
                <a:off x="1748219" y="3618656"/>
                <a:ext cx="0" cy="877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sp>
            <p:nvSpPr>
              <p:cNvPr id="353" name="Google Shape;353;g265b2f44757_0_976"/>
              <p:cNvSpPr txBox="1"/>
              <p:nvPr/>
            </p:nvSpPr>
            <p:spPr>
              <a:xfrm>
                <a:off x="762000" y="3618779"/>
                <a:ext cx="1458898" cy="9869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69" tIns="34275" rIns="68569" bIns="34275" anchor="t" anchorCtr="0">
                <a:spAutoFit/>
              </a:bodyPr>
              <a:lstStyle/>
              <a:p>
                <a:r>
                  <a:rPr lang="en-US"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Unlocks ability to register </a:t>
                </a:r>
                <a:endParaRPr/>
              </a:p>
            </p:txBody>
          </p:sp>
          <p:sp>
            <p:nvSpPr>
              <p:cNvPr id="354" name="Google Shape;354;g265b2f44757_0_976"/>
              <p:cNvSpPr txBox="1"/>
              <p:nvPr/>
            </p:nvSpPr>
            <p:spPr>
              <a:xfrm>
                <a:off x="2387967" y="4937045"/>
                <a:ext cx="2549700" cy="9869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69" tIns="34275" rIns="68569" bIns="34275" anchor="t" anchorCtr="0">
                <a:spAutoFit/>
              </a:bodyPr>
              <a:lstStyle/>
              <a:p>
                <a:r>
                  <a:rPr lang="en-US"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Tells FA what kind of</a:t>
                </a:r>
                <a:br>
                  <a:rPr lang="en-US"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r>
                  <a:rPr lang="en-US"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student has been admitted</a:t>
                </a:r>
                <a:endParaRPr/>
              </a:p>
            </p:txBody>
          </p:sp>
          <p:sp>
            <p:nvSpPr>
              <p:cNvPr id="355" name="Google Shape;355;g265b2f44757_0_976"/>
              <p:cNvSpPr txBox="1"/>
              <p:nvPr/>
            </p:nvSpPr>
            <p:spPr>
              <a:xfrm rot="1285456">
                <a:off x="2337908" y="3626930"/>
                <a:ext cx="2970670" cy="7049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69" tIns="34275" rIns="68569" bIns="34275" anchor="t" anchorCtr="0">
                <a:spAutoFit/>
              </a:bodyPr>
              <a:lstStyle/>
              <a:p>
                <a:r>
                  <a:rPr lang="en-US"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Determine Enrollment Level</a:t>
                </a:r>
                <a:endParaRPr/>
              </a:p>
            </p:txBody>
          </p:sp>
          <p:sp>
            <p:nvSpPr>
              <p:cNvPr id="356" name="Google Shape;356;g265b2f44757_0_976"/>
              <p:cNvSpPr txBox="1"/>
              <p:nvPr/>
            </p:nvSpPr>
            <p:spPr>
              <a:xfrm>
                <a:off x="4342424" y="2488060"/>
                <a:ext cx="2700600" cy="7049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69" tIns="34275" rIns="68569" bIns="34275" anchor="t" anchorCtr="0">
                <a:spAutoFit/>
              </a:bodyPr>
              <a:lstStyle/>
              <a:p>
                <a:r>
                  <a:rPr lang="en-US"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Reports fees and charges</a:t>
                </a:r>
                <a:endParaRPr/>
              </a:p>
            </p:txBody>
          </p:sp>
          <p:sp>
            <p:nvSpPr>
              <p:cNvPr id="346" name="Google Shape;346;g265b2f44757_0_976"/>
              <p:cNvSpPr/>
              <p:nvPr/>
            </p:nvSpPr>
            <p:spPr>
              <a:xfrm>
                <a:off x="8348677" y="2078085"/>
                <a:ext cx="1547700" cy="15477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" name="Google Shape;357;g265b2f44757_0_976"/>
              <p:cNvSpPr txBox="1"/>
              <p:nvPr/>
            </p:nvSpPr>
            <p:spPr>
              <a:xfrm>
                <a:off x="5171241" y="4850972"/>
                <a:ext cx="1547701" cy="7049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69" tIns="34275" rIns="68569" bIns="34275" anchor="t" anchorCtr="0">
                <a:spAutoFit/>
              </a:bodyPr>
              <a:lstStyle/>
              <a:p>
                <a:pPr algn="ctr"/>
                <a:r>
                  <a:rPr lang="en-US" sz="900" b="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Financial Aid</a:t>
                </a:r>
                <a:endParaRPr/>
              </a:p>
            </p:txBody>
          </p:sp>
          <p:cxnSp>
            <p:nvCxnSpPr>
              <p:cNvPr id="358" name="Google Shape;358;g265b2f44757_0_976"/>
              <p:cNvCxnSpPr>
                <a:stCxn id="343" idx="7"/>
                <a:endCxn id="346" idx="3"/>
              </p:cNvCxnSpPr>
              <p:nvPr/>
            </p:nvCxnSpPr>
            <p:spPr>
              <a:xfrm rot="10800000" flipH="1">
                <a:off x="6475998" y="3399114"/>
                <a:ext cx="2099400" cy="125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sp>
            <p:nvSpPr>
              <p:cNvPr id="359" name="Google Shape;359;g265b2f44757_0_976"/>
              <p:cNvSpPr txBox="1"/>
              <p:nvPr/>
            </p:nvSpPr>
            <p:spPr>
              <a:xfrm rot="19774335">
                <a:off x="6352327" y="3535597"/>
                <a:ext cx="2778912" cy="7049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69" tIns="34275" rIns="68569" bIns="34275" anchor="t" anchorCtr="0">
                <a:spAutoFit/>
              </a:bodyPr>
              <a:lstStyle/>
              <a:p>
                <a:r>
                  <a:rPr lang="en-US" sz="9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Authorizes Aid</a:t>
                </a:r>
                <a:br>
                  <a:rPr lang="en-US" sz="9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r>
                  <a:rPr lang="en-US" sz="9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Initiates disbursement</a:t>
                </a:r>
                <a:endParaRPr dirty="0"/>
              </a:p>
            </p:txBody>
          </p:sp>
          <p:cxnSp>
            <p:nvCxnSpPr>
              <p:cNvPr id="360" name="Google Shape;360;g265b2f44757_0_976"/>
              <p:cNvCxnSpPr/>
              <p:nvPr/>
            </p:nvCxnSpPr>
            <p:spPr>
              <a:xfrm>
                <a:off x="6702765" y="5203365"/>
                <a:ext cx="2686200" cy="82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sp>
            <p:nvSpPr>
              <p:cNvPr id="361" name="Google Shape;361;g265b2f44757_0_976"/>
              <p:cNvSpPr txBox="1"/>
              <p:nvPr/>
            </p:nvSpPr>
            <p:spPr>
              <a:xfrm>
                <a:off x="7113737" y="4918791"/>
                <a:ext cx="2415300" cy="7049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69" tIns="34275" rIns="68569" bIns="34275" anchor="t" anchorCtr="0">
                <a:spAutoFit/>
              </a:bodyPr>
              <a:lstStyle/>
              <a:p>
                <a:r>
                  <a:rPr lang="en-US"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Report Originations</a:t>
                </a:r>
                <a:br>
                  <a:rPr lang="en-US"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r>
                  <a:rPr lang="en-US"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Payments to COD</a:t>
                </a:r>
                <a:endParaRPr/>
              </a:p>
            </p:txBody>
          </p:sp>
          <p:sp>
            <p:nvSpPr>
              <p:cNvPr id="362" name="Google Shape;362;g265b2f44757_0_976"/>
              <p:cNvSpPr txBox="1"/>
              <p:nvPr/>
            </p:nvSpPr>
            <p:spPr>
              <a:xfrm>
                <a:off x="8448688" y="2528825"/>
                <a:ext cx="1347900" cy="7049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69" tIns="34275" rIns="68569" bIns="34275" anchor="t" anchorCtr="0">
                <a:spAutoFit/>
              </a:bodyPr>
              <a:lstStyle/>
              <a:p>
                <a:pPr algn="ctr"/>
                <a:r>
                  <a:rPr lang="en-US" sz="900" b="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Student Accounts</a:t>
                </a:r>
                <a:endParaRPr/>
              </a:p>
            </p:txBody>
          </p:sp>
          <p:cxnSp>
            <p:nvCxnSpPr>
              <p:cNvPr id="363" name="Google Shape;363;g265b2f44757_0_976"/>
              <p:cNvCxnSpPr/>
              <p:nvPr/>
            </p:nvCxnSpPr>
            <p:spPr>
              <a:xfrm>
                <a:off x="6993249" y="1107262"/>
                <a:ext cx="1582200" cy="1185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sp>
            <p:nvSpPr>
              <p:cNvPr id="364" name="Google Shape;364;g265b2f44757_0_976"/>
              <p:cNvSpPr txBox="1"/>
              <p:nvPr/>
            </p:nvSpPr>
            <p:spPr>
              <a:xfrm rot="2154098">
                <a:off x="6662194" y="1330400"/>
                <a:ext cx="2378635" cy="7049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69" tIns="34275" rIns="68569" bIns="34275" anchor="t" anchorCtr="0">
                <a:spAutoFit/>
              </a:bodyPr>
              <a:lstStyle/>
              <a:p>
                <a:r>
                  <a:rPr lang="en-US" sz="9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Drawdown/Return</a:t>
                </a:r>
                <a:br>
                  <a:rPr lang="en-US" sz="9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r>
                  <a:rPr lang="en-US" sz="9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Money to the G6</a:t>
                </a:r>
                <a:endParaRPr dirty="0"/>
              </a:p>
            </p:txBody>
          </p:sp>
          <p:cxnSp>
            <p:nvCxnSpPr>
              <p:cNvPr id="365" name="Google Shape;365;g265b2f44757_0_976"/>
              <p:cNvCxnSpPr>
                <a:cxnSpLocks/>
                <a:endCxn id="366" idx="3"/>
              </p:cNvCxnSpPr>
              <p:nvPr/>
            </p:nvCxnSpPr>
            <p:spPr>
              <a:xfrm flipV="1">
                <a:off x="9948267" y="2660961"/>
                <a:ext cx="2781539" cy="265067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sp>
            <p:nvSpPr>
              <p:cNvPr id="366" name="Google Shape;366;g265b2f44757_0_976"/>
              <p:cNvSpPr txBox="1"/>
              <p:nvPr/>
            </p:nvSpPr>
            <p:spPr>
              <a:xfrm>
                <a:off x="9977366" y="2308479"/>
                <a:ext cx="2752440" cy="7049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69" tIns="34275" rIns="68569" bIns="34275" anchor="t" anchorCtr="0">
                <a:spAutoFit/>
              </a:bodyPr>
              <a:lstStyle/>
              <a:p>
                <a:r>
                  <a:rPr lang="en-US" sz="9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Revenue goes to </a:t>
                </a:r>
                <a:endParaRPr dirty="0"/>
              </a:p>
              <a:p>
                <a:r>
                  <a:rPr lang="en-US" sz="9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Accounting Dept</a:t>
                </a:r>
                <a:endParaRPr dirty="0"/>
              </a:p>
            </p:txBody>
          </p:sp>
          <p:cxnSp>
            <p:nvCxnSpPr>
              <p:cNvPr id="367" name="Google Shape;367;g265b2f44757_0_976"/>
              <p:cNvCxnSpPr>
                <a:stCxn id="346" idx="7"/>
              </p:cNvCxnSpPr>
              <p:nvPr/>
            </p:nvCxnSpPr>
            <p:spPr>
              <a:xfrm rot="10800000" flipH="1">
                <a:off x="9669722" y="1090340"/>
                <a:ext cx="1412700" cy="1214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sp>
            <p:nvSpPr>
              <p:cNvPr id="368" name="Google Shape;368;g265b2f44757_0_976"/>
              <p:cNvSpPr txBox="1"/>
              <p:nvPr/>
            </p:nvSpPr>
            <p:spPr>
              <a:xfrm rot="19067177">
                <a:off x="9508244" y="1256039"/>
                <a:ext cx="1991079" cy="7049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69" tIns="34275" rIns="68569" bIns="34275" anchor="t" anchorCtr="0">
                <a:spAutoFit/>
              </a:bodyPr>
              <a:lstStyle/>
              <a:p>
                <a:r>
                  <a:rPr lang="en-US" sz="9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Credit Balance</a:t>
                </a:r>
                <a:br>
                  <a:rPr lang="en-US" sz="9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r>
                  <a:rPr lang="en-US" sz="9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to the Student</a:t>
                </a:r>
                <a:endParaRPr dirty="0"/>
              </a:p>
            </p:txBody>
          </p:sp>
        </p:grpSp>
        <p:sp>
          <p:nvSpPr>
            <p:cNvPr id="369" name="Google Shape;369;g265b2f44757_0_976"/>
            <p:cNvSpPr/>
            <p:nvPr/>
          </p:nvSpPr>
          <p:spPr>
            <a:xfrm>
              <a:off x="982727" y="5172217"/>
              <a:ext cx="1122900" cy="1122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g265b2f44757_0_976"/>
            <p:cNvSpPr txBox="1"/>
            <p:nvPr/>
          </p:nvSpPr>
          <p:spPr>
            <a:xfrm>
              <a:off x="982727" y="5597958"/>
              <a:ext cx="1055700" cy="6136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r>
                <a:rPr lang="en-US" sz="9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Curriculum</a:t>
              </a:r>
              <a:endParaRPr/>
            </a:p>
            <a:p>
              <a:endParaRPr sz="13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71" name="Google Shape;371;g265b2f44757_0_976"/>
            <p:cNvCxnSpPr>
              <a:stCxn id="369" idx="0"/>
              <a:endCxn id="341" idx="2"/>
            </p:cNvCxnSpPr>
            <p:nvPr/>
          </p:nvCxnSpPr>
          <p:spPr>
            <a:xfrm rot="10800000" flipH="1">
              <a:off x="1544177" y="2466517"/>
              <a:ext cx="1124400" cy="2705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372" name="Google Shape;372;g265b2f44757_0_976"/>
            <p:cNvCxnSpPr>
              <a:stCxn id="369" idx="7"/>
              <a:endCxn id="342" idx="3"/>
            </p:cNvCxnSpPr>
            <p:nvPr/>
          </p:nvCxnSpPr>
          <p:spPr>
            <a:xfrm rot="10800000" flipH="1">
              <a:off x="1941182" y="4622362"/>
              <a:ext cx="891900" cy="714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373" name="Google Shape;373;g265b2f44757_0_976"/>
            <p:cNvCxnSpPr>
              <a:cxnSpLocks/>
              <a:stCxn id="369" idx="6"/>
            </p:cNvCxnSpPr>
            <p:nvPr/>
          </p:nvCxnSpPr>
          <p:spPr>
            <a:xfrm flipV="1">
              <a:off x="2105627" y="4444172"/>
              <a:ext cx="3642187" cy="1289496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374" name="Google Shape;374;g265b2f44757_0_976"/>
            <p:cNvSpPr txBox="1"/>
            <p:nvPr/>
          </p:nvSpPr>
          <p:spPr>
            <a:xfrm rot="2580668">
              <a:off x="989144" y="4871792"/>
              <a:ext cx="2286039" cy="7159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r>
                <a:rPr lang="en-US" sz="135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Reports new programs</a:t>
              </a:r>
              <a:endParaRPr dirty="0"/>
            </a:p>
          </p:txBody>
        </p:sp>
        <p:sp>
          <p:nvSpPr>
            <p:cNvPr id="375" name="Google Shape;375;g265b2f44757_0_976"/>
            <p:cNvSpPr/>
            <p:nvPr/>
          </p:nvSpPr>
          <p:spPr>
            <a:xfrm>
              <a:off x="5701228" y="5490859"/>
              <a:ext cx="1122900" cy="1122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g265b2f44757_0_976"/>
            <p:cNvSpPr txBox="1"/>
            <p:nvPr/>
          </p:nvSpPr>
          <p:spPr>
            <a:xfrm>
              <a:off x="5756525" y="5895498"/>
              <a:ext cx="1056900" cy="6136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r>
                <a:rPr lang="en-US" sz="9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Instruction</a:t>
              </a:r>
              <a:endParaRPr/>
            </a:p>
            <a:p>
              <a:endParaRPr sz="13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77" name="Google Shape;377;g265b2f44757_0_976"/>
            <p:cNvCxnSpPr>
              <a:stCxn id="375" idx="0"/>
              <a:endCxn id="343" idx="4"/>
            </p:cNvCxnSpPr>
            <p:nvPr/>
          </p:nvCxnSpPr>
          <p:spPr>
            <a:xfrm rot="10800000">
              <a:off x="6262678" y="4738759"/>
              <a:ext cx="0" cy="752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378" name="Google Shape;378;g265b2f44757_0_976"/>
            <p:cNvSpPr txBox="1"/>
            <p:nvPr/>
          </p:nvSpPr>
          <p:spPr>
            <a:xfrm>
              <a:off x="5575131" y="4810750"/>
              <a:ext cx="1369800" cy="7159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algn="r"/>
              <a:r>
                <a:rPr lang="en-US" sz="9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Reports grades, LDA, &amp; attendance</a:t>
              </a:r>
              <a:endParaRPr dirty="0"/>
            </a:p>
          </p:txBody>
        </p:sp>
      </p:grpSp>
      <p:sp>
        <p:nvSpPr>
          <p:cNvPr id="379" name="Google Shape;379;g265b2f44757_0_976"/>
          <p:cNvSpPr/>
          <p:nvPr/>
        </p:nvSpPr>
        <p:spPr>
          <a:xfrm>
            <a:off x="6722460" y="4944820"/>
            <a:ext cx="708300" cy="7602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g265b2f44757_0_976"/>
          <p:cNvSpPr/>
          <p:nvPr/>
        </p:nvSpPr>
        <p:spPr>
          <a:xfrm>
            <a:off x="7325056" y="4468353"/>
            <a:ext cx="708300" cy="7602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g265b2f44757_0_976"/>
          <p:cNvSpPr/>
          <p:nvPr/>
        </p:nvSpPr>
        <p:spPr>
          <a:xfrm>
            <a:off x="7996712" y="3966822"/>
            <a:ext cx="708300" cy="7602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g265b2f44757_0_976"/>
          <p:cNvSpPr/>
          <p:nvPr/>
        </p:nvSpPr>
        <p:spPr>
          <a:xfrm>
            <a:off x="8200267" y="3133426"/>
            <a:ext cx="708300" cy="7602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g265b2f44757_0_976"/>
          <p:cNvSpPr txBox="1"/>
          <p:nvPr/>
        </p:nvSpPr>
        <p:spPr>
          <a:xfrm>
            <a:off x="6729887" y="5221032"/>
            <a:ext cx="708300" cy="20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9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Foundation</a:t>
            </a:r>
            <a:endParaRPr/>
          </a:p>
        </p:txBody>
      </p:sp>
      <p:sp>
        <p:nvSpPr>
          <p:cNvPr id="384" name="Google Shape;384;g265b2f44757_0_976"/>
          <p:cNvSpPr txBox="1"/>
          <p:nvPr/>
        </p:nvSpPr>
        <p:spPr>
          <a:xfrm>
            <a:off x="8200271" y="3365945"/>
            <a:ext cx="708300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9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Oregon </a:t>
            </a:r>
            <a:br>
              <a:rPr lang="en-US" sz="9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9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State</a:t>
            </a:r>
            <a:endParaRPr/>
          </a:p>
        </p:txBody>
      </p:sp>
      <p:sp>
        <p:nvSpPr>
          <p:cNvPr id="385" name="Google Shape;385;g265b2f44757_0_976"/>
          <p:cNvSpPr txBox="1"/>
          <p:nvPr/>
        </p:nvSpPr>
        <p:spPr>
          <a:xfrm>
            <a:off x="7267633" y="4662244"/>
            <a:ext cx="793575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9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External </a:t>
            </a:r>
            <a:endParaRPr/>
          </a:p>
          <a:p>
            <a:pPr algn="ctr"/>
            <a:r>
              <a:rPr lang="en-US" sz="9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Scholarships</a:t>
            </a:r>
            <a:endParaRPr/>
          </a:p>
        </p:txBody>
      </p:sp>
      <p:sp>
        <p:nvSpPr>
          <p:cNvPr id="386" name="Google Shape;386;g265b2f44757_0_976"/>
          <p:cNvSpPr txBox="1"/>
          <p:nvPr/>
        </p:nvSpPr>
        <p:spPr>
          <a:xfrm>
            <a:off x="7990066" y="4165929"/>
            <a:ext cx="708300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9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Internal </a:t>
            </a:r>
            <a:br>
              <a:rPr lang="en-US" sz="9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9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Funding</a:t>
            </a:r>
            <a:endParaRPr/>
          </a:p>
        </p:txBody>
      </p:sp>
      <p:cxnSp>
        <p:nvCxnSpPr>
          <p:cNvPr id="387" name="Google Shape;387;g265b2f44757_0_976"/>
          <p:cNvCxnSpPr>
            <a:stCxn id="379" idx="1"/>
            <a:endCxn id="343" idx="5"/>
          </p:cNvCxnSpPr>
          <p:nvPr/>
        </p:nvCxnSpPr>
        <p:spPr>
          <a:xfrm rot="10800000">
            <a:off x="6032614" y="4041185"/>
            <a:ext cx="793575" cy="101497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88" name="Google Shape;388;g265b2f44757_0_976"/>
          <p:cNvCxnSpPr>
            <a:cxnSpLocks/>
            <a:stCxn id="380" idx="1"/>
          </p:cNvCxnSpPr>
          <p:nvPr/>
        </p:nvCxnSpPr>
        <p:spPr>
          <a:xfrm flipH="1" flipV="1">
            <a:off x="6110696" y="3990036"/>
            <a:ext cx="1318088" cy="58965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89" name="Google Shape;389;g265b2f44757_0_976"/>
          <p:cNvCxnSpPr>
            <a:cxnSpLocks/>
            <a:stCxn id="381" idx="1"/>
          </p:cNvCxnSpPr>
          <p:nvPr/>
        </p:nvCxnSpPr>
        <p:spPr>
          <a:xfrm flipH="1" flipV="1">
            <a:off x="6128998" y="3905461"/>
            <a:ext cx="1971442" cy="172701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90" name="Google Shape;390;g265b2f44757_0_976"/>
          <p:cNvCxnSpPr>
            <a:stCxn id="382" idx="1"/>
            <a:endCxn id="346" idx="5"/>
          </p:cNvCxnSpPr>
          <p:nvPr/>
        </p:nvCxnSpPr>
        <p:spPr>
          <a:xfrm rot="10800000">
            <a:off x="7494221" y="2886565"/>
            <a:ext cx="809775" cy="358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91" name="Google Shape;391;g265b2f44757_0_976"/>
          <p:cNvSpPr txBox="1"/>
          <p:nvPr/>
        </p:nvSpPr>
        <p:spPr>
          <a:xfrm rot="1354012">
            <a:off x="7571803" y="2968414"/>
            <a:ext cx="1047722" cy="20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Receives money</a:t>
            </a:r>
            <a:endParaRPr/>
          </a:p>
        </p:txBody>
      </p:sp>
      <p:cxnSp>
        <p:nvCxnSpPr>
          <p:cNvPr id="392" name="Google Shape;392;g265b2f44757_0_976"/>
          <p:cNvCxnSpPr>
            <a:endCxn id="384" idx="1"/>
          </p:cNvCxnSpPr>
          <p:nvPr/>
        </p:nvCxnSpPr>
        <p:spPr>
          <a:xfrm flipV="1">
            <a:off x="6110697" y="3539054"/>
            <a:ext cx="2089575" cy="7427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93" name="Google Shape;393;g265b2f44757_0_976"/>
          <p:cNvSpPr txBox="1"/>
          <p:nvPr/>
        </p:nvSpPr>
        <p:spPr>
          <a:xfrm rot="-199451">
            <a:off x="6785338" y="3343158"/>
            <a:ext cx="931267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Report payments</a:t>
            </a:r>
            <a:endParaRPr/>
          </a:p>
        </p:txBody>
      </p:sp>
      <p:sp>
        <p:nvSpPr>
          <p:cNvPr id="394" name="Google Shape;394;g265b2f44757_0_976"/>
          <p:cNvSpPr/>
          <p:nvPr/>
        </p:nvSpPr>
        <p:spPr>
          <a:xfrm>
            <a:off x="8635589" y="1485901"/>
            <a:ext cx="996750" cy="4214475"/>
          </a:xfrm>
          <a:prstGeom prst="rightBrace">
            <a:avLst>
              <a:gd name="adj1" fmla="val 70602"/>
              <a:gd name="adj2" fmla="val 49661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g265b2f44757_0_976"/>
          <p:cNvSpPr/>
          <p:nvPr/>
        </p:nvSpPr>
        <p:spPr>
          <a:xfrm>
            <a:off x="9547486" y="3003942"/>
            <a:ext cx="1070550" cy="11488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g265b2f44757_0_976"/>
          <p:cNvSpPr txBox="1"/>
          <p:nvPr/>
        </p:nvSpPr>
        <p:spPr>
          <a:xfrm>
            <a:off x="9645669" y="3282244"/>
            <a:ext cx="866475" cy="62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Internal / External</a:t>
            </a:r>
            <a:br>
              <a:rPr lang="en-US" sz="1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Auditing</a:t>
            </a:r>
            <a:endParaRPr dirty="0"/>
          </a:p>
        </p:txBody>
      </p:sp>
      <p:sp>
        <p:nvSpPr>
          <p:cNvPr id="397" name="Google Shape;397;g265b2f44757_0_976"/>
          <p:cNvSpPr/>
          <p:nvPr/>
        </p:nvSpPr>
        <p:spPr>
          <a:xfrm>
            <a:off x="4546671" y="4858395"/>
            <a:ext cx="708300" cy="7602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g265b2f44757_0_976"/>
          <p:cNvSpPr txBox="1"/>
          <p:nvPr/>
        </p:nvSpPr>
        <p:spPr>
          <a:xfrm>
            <a:off x="4577295" y="5123169"/>
            <a:ext cx="644175" cy="20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9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Athletics </a:t>
            </a:r>
            <a:endParaRPr/>
          </a:p>
        </p:txBody>
      </p:sp>
      <p:cxnSp>
        <p:nvCxnSpPr>
          <p:cNvPr id="399" name="Google Shape;399;g265b2f44757_0_976"/>
          <p:cNvCxnSpPr>
            <a:stCxn id="397" idx="7"/>
          </p:cNvCxnSpPr>
          <p:nvPr/>
        </p:nvCxnSpPr>
        <p:spPr>
          <a:xfrm rot="10800000" flipH="1">
            <a:off x="5151243" y="4115184"/>
            <a:ext cx="540900" cy="85455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00" name="Google Shape;400;g265b2f44757_0_976"/>
          <p:cNvSpPr/>
          <p:nvPr/>
        </p:nvSpPr>
        <p:spPr>
          <a:xfrm>
            <a:off x="5453937" y="2650396"/>
            <a:ext cx="574425" cy="616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g265b2f44757_0_976"/>
          <p:cNvSpPr txBox="1"/>
          <p:nvPr/>
        </p:nvSpPr>
        <p:spPr>
          <a:xfrm>
            <a:off x="5475292" y="2838552"/>
            <a:ext cx="522450" cy="20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9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Title IX</a:t>
            </a:r>
            <a:endParaRPr/>
          </a:p>
        </p:txBody>
      </p:sp>
      <p:cxnSp>
        <p:nvCxnSpPr>
          <p:cNvPr id="402" name="Google Shape;402;g265b2f44757_0_976"/>
          <p:cNvCxnSpPr>
            <a:stCxn id="400" idx="4"/>
            <a:endCxn id="343" idx="0"/>
          </p:cNvCxnSpPr>
          <p:nvPr/>
        </p:nvCxnSpPr>
        <p:spPr>
          <a:xfrm>
            <a:off x="5741149" y="3266896"/>
            <a:ext cx="40950" cy="12555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03" name="Google Shape;403;g265b2f44757_0_976"/>
          <p:cNvSpPr/>
          <p:nvPr/>
        </p:nvSpPr>
        <p:spPr>
          <a:xfrm rot="-10099740">
            <a:off x="2282219" y="1556954"/>
            <a:ext cx="616190" cy="4031049"/>
          </a:xfrm>
          <a:prstGeom prst="rightBrace">
            <a:avLst>
              <a:gd name="adj1" fmla="val 70602"/>
              <a:gd name="adj2" fmla="val 48891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g265b2f44757_0_976"/>
          <p:cNvSpPr/>
          <p:nvPr/>
        </p:nvSpPr>
        <p:spPr>
          <a:xfrm>
            <a:off x="1528848" y="3065659"/>
            <a:ext cx="847800" cy="8637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g265b2f44757_0_976"/>
          <p:cNvSpPr txBox="1"/>
          <p:nvPr/>
        </p:nvSpPr>
        <p:spPr>
          <a:xfrm>
            <a:off x="1524001" y="3148121"/>
            <a:ext cx="866475" cy="62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Dept. </a:t>
            </a:r>
            <a:endParaRPr/>
          </a:p>
          <a:p>
            <a:pPr algn="ctr"/>
            <a:r>
              <a:rPr lang="en-US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Of </a:t>
            </a:r>
            <a:endParaRPr/>
          </a:p>
          <a:p>
            <a:pPr algn="ctr"/>
            <a:r>
              <a:rPr lang="en-US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Education</a:t>
            </a:r>
            <a:endParaRPr/>
          </a:p>
        </p:txBody>
      </p:sp>
      <p:sp>
        <p:nvSpPr>
          <p:cNvPr id="406" name="Google Shape;406;g265b2f44757_0_976"/>
          <p:cNvSpPr/>
          <p:nvPr/>
        </p:nvSpPr>
        <p:spPr>
          <a:xfrm>
            <a:off x="4533250" y="1971111"/>
            <a:ext cx="574425" cy="616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g265b2f44757_0_976"/>
          <p:cNvSpPr txBox="1"/>
          <p:nvPr/>
        </p:nvSpPr>
        <p:spPr>
          <a:xfrm>
            <a:off x="4559229" y="2111877"/>
            <a:ext cx="522450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9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Public</a:t>
            </a:r>
            <a:br>
              <a:rPr lang="en-US" sz="9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9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Safety</a:t>
            </a:r>
            <a:endParaRPr sz="9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08" name="Google Shape;408;g265b2f44757_0_976"/>
          <p:cNvCxnSpPr>
            <a:stCxn id="406" idx="4"/>
          </p:cNvCxnSpPr>
          <p:nvPr/>
        </p:nvCxnSpPr>
        <p:spPr>
          <a:xfrm>
            <a:off x="4820462" y="2587612"/>
            <a:ext cx="809100" cy="86017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09" name="Google Shape;409;g265b2f44757_0_976"/>
          <p:cNvCxnSpPr>
            <a:stCxn id="337" idx="0"/>
            <a:endCxn id="342" idx="4"/>
          </p:cNvCxnSpPr>
          <p:nvPr/>
        </p:nvCxnSpPr>
        <p:spPr>
          <a:xfrm rot="10800000">
            <a:off x="3868804" y="4185187"/>
            <a:ext cx="165600" cy="673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10" name="Google Shape;410;g265b2f44757_0_976"/>
          <p:cNvCxnSpPr>
            <a:stCxn id="337" idx="7"/>
          </p:cNvCxnSpPr>
          <p:nvPr/>
        </p:nvCxnSpPr>
        <p:spPr>
          <a:xfrm rot="10800000" flipH="1">
            <a:off x="4284827" y="3905703"/>
            <a:ext cx="1379025" cy="106402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11" name="Google Shape;411;g265b2f44757_0_976"/>
          <p:cNvSpPr/>
          <p:nvPr/>
        </p:nvSpPr>
        <p:spPr>
          <a:xfrm rot="-5400000">
            <a:off x="5583069" y="-1092593"/>
            <a:ext cx="594675" cy="5649525"/>
          </a:xfrm>
          <a:prstGeom prst="rightBrace">
            <a:avLst>
              <a:gd name="adj1" fmla="val 70602"/>
              <a:gd name="adj2" fmla="val 49661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g265b2f44757_0_976"/>
          <p:cNvSpPr/>
          <p:nvPr/>
        </p:nvSpPr>
        <p:spPr>
          <a:xfrm>
            <a:off x="5475293" y="898611"/>
            <a:ext cx="744525" cy="7584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g265b2f44757_0_976"/>
          <p:cNvSpPr txBox="1"/>
          <p:nvPr/>
        </p:nvSpPr>
        <p:spPr>
          <a:xfrm>
            <a:off x="5418863" y="1049770"/>
            <a:ext cx="866475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Executive</a:t>
            </a:r>
            <a:br>
              <a:rPr lang="en-US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Initiatives</a:t>
            </a:r>
            <a:endParaRPr/>
          </a:p>
        </p:txBody>
      </p:sp>
      <p:sp>
        <p:nvSpPr>
          <p:cNvPr id="414" name="Google Shape;414;g265b2f44757_0_976"/>
          <p:cNvSpPr/>
          <p:nvPr/>
        </p:nvSpPr>
        <p:spPr>
          <a:xfrm>
            <a:off x="6002198" y="5130719"/>
            <a:ext cx="708300" cy="7602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g265b2f44757_0_976"/>
          <p:cNvSpPr txBox="1"/>
          <p:nvPr/>
        </p:nvSpPr>
        <p:spPr>
          <a:xfrm>
            <a:off x="6009625" y="5406931"/>
            <a:ext cx="708300" cy="20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9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FAFSAs</a:t>
            </a:r>
            <a:endParaRPr/>
          </a:p>
        </p:txBody>
      </p:sp>
      <p:cxnSp>
        <p:nvCxnSpPr>
          <p:cNvPr id="416" name="Google Shape;416;g265b2f44757_0_976"/>
          <p:cNvCxnSpPr>
            <a:stCxn id="414" idx="0"/>
          </p:cNvCxnSpPr>
          <p:nvPr/>
        </p:nvCxnSpPr>
        <p:spPr>
          <a:xfrm rot="10800000">
            <a:off x="5935374" y="4113044"/>
            <a:ext cx="420975" cy="101767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5" name="Google Shape;254;g265b2f44757_0_2749">
            <a:extLst>
              <a:ext uri="{FF2B5EF4-FFF2-40B4-BE49-F238E27FC236}">
                <a16:creationId xmlns:a16="http://schemas.microsoft.com/office/drawing/2014/main" id="{02EC53A6-E789-E3AD-49B2-F8DB68742E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3187" y="470006"/>
            <a:ext cx="10750949" cy="6232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Who do your FAAs interact with? Where do you fit?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7" name="Google Shape;395;g265b2f44757_0_976">
            <a:extLst>
              <a:ext uri="{FF2B5EF4-FFF2-40B4-BE49-F238E27FC236}">
                <a16:creationId xmlns:a16="http://schemas.microsoft.com/office/drawing/2014/main" id="{3E284B07-DC37-4CBD-5629-2005D49E41D5}"/>
              </a:ext>
            </a:extLst>
          </p:cNvPr>
          <p:cNvSpPr/>
          <p:nvPr/>
        </p:nvSpPr>
        <p:spPr>
          <a:xfrm>
            <a:off x="4126694" y="5638551"/>
            <a:ext cx="866475" cy="85525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396;g265b2f44757_0_976">
            <a:extLst>
              <a:ext uri="{FF2B5EF4-FFF2-40B4-BE49-F238E27FC236}">
                <a16:creationId xmlns:a16="http://schemas.microsoft.com/office/drawing/2014/main" id="{C51AED5B-9BBE-3F29-1BA1-9C1874960728}"/>
              </a:ext>
            </a:extLst>
          </p:cNvPr>
          <p:cNvSpPr txBox="1"/>
          <p:nvPr/>
        </p:nvSpPr>
        <p:spPr>
          <a:xfrm>
            <a:off x="4113434" y="5793468"/>
            <a:ext cx="866475" cy="56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4400" dirty="0"/>
          </a:p>
        </p:txBody>
      </p:sp>
      <p:sp>
        <p:nvSpPr>
          <p:cNvPr id="9" name="Google Shape;395;g265b2f44757_0_976">
            <a:extLst>
              <a:ext uri="{FF2B5EF4-FFF2-40B4-BE49-F238E27FC236}">
                <a16:creationId xmlns:a16="http://schemas.microsoft.com/office/drawing/2014/main" id="{946832F9-1E58-CAD4-32DA-FF3C376349DE}"/>
              </a:ext>
            </a:extLst>
          </p:cNvPr>
          <p:cNvSpPr/>
          <p:nvPr/>
        </p:nvSpPr>
        <p:spPr>
          <a:xfrm>
            <a:off x="5185548" y="5681658"/>
            <a:ext cx="866475" cy="85525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395;g265b2f44757_0_976">
            <a:extLst>
              <a:ext uri="{FF2B5EF4-FFF2-40B4-BE49-F238E27FC236}">
                <a16:creationId xmlns:a16="http://schemas.microsoft.com/office/drawing/2014/main" id="{C35224D5-8A32-0132-5148-B5737231EC49}"/>
              </a:ext>
            </a:extLst>
          </p:cNvPr>
          <p:cNvSpPr/>
          <p:nvPr/>
        </p:nvSpPr>
        <p:spPr>
          <a:xfrm>
            <a:off x="6493801" y="5705094"/>
            <a:ext cx="866475" cy="85525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396;g265b2f44757_0_976">
            <a:extLst>
              <a:ext uri="{FF2B5EF4-FFF2-40B4-BE49-F238E27FC236}">
                <a16:creationId xmlns:a16="http://schemas.microsoft.com/office/drawing/2014/main" id="{AE5B328A-C1A3-1B1A-3AE8-A098B281FFB4}"/>
              </a:ext>
            </a:extLst>
          </p:cNvPr>
          <p:cNvSpPr txBox="1"/>
          <p:nvPr/>
        </p:nvSpPr>
        <p:spPr>
          <a:xfrm>
            <a:off x="5181543" y="5808231"/>
            <a:ext cx="866475" cy="56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4400" dirty="0"/>
          </a:p>
        </p:txBody>
      </p:sp>
      <p:sp>
        <p:nvSpPr>
          <p:cNvPr id="12" name="Google Shape;396;g265b2f44757_0_976">
            <a:extLst>
              <a:ext uri="{FF2B5EF4-FFF2-40B4-BE49-F238E27FC236}">
                <a16:creationId xmlns:a16="http://schemas.microsoft.com/office/drawing/2014/main" id="{E78EE3FE-57A1-7B93-740C-FD58927A35ED}"/>
              </a:ext>
            </a:extLst>
          </p:cNvPr>
          <p:cNvSpPr txBox="1"/>
          <p:nvPr/>
        </p:nvSpPr>
        <p:spPr>
          <a:xfrm>
            <a:off x="6514668" y="5822731"/>
            <a:ext cx="866475" cy="56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4400" dirty="0"/>
          </a:p>
        </p:txBody>
      </p:sp>
      <p:sp>
        <p:nvSpPr>
          <p:cNvPr id="13" name="Google Shape;395;g265b2f44757_0_976">
            <a:extLst>
              <a:ext uri="{FF2B5EF4-FFF2-40B4-BE49-F238E27FC236}">
                <a16:creationId xmlns:a16="http://schemas.microsoft.com/office/drawing/2014/main" id="{1C58A15E-8964-39F6-0CD8-48777D817754}"/>
              </a:ext>
            </a:extLst>
          </p:cNvPr>
          <p:cNvSpPr/>
          <p:nvPr/>
        </p:nvSpPr>
        <p:spPr>
          <a:xfrm>
            <a:off x="7395681" y="5301748"/>
            <a:ext cx="866475" cy="85525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396;g265b2f44757_0_976">
            <a:extLst>
              <a:ext uri="{FF2B5EF4-FFF2-40B4-BE49-F238E27FC236}">
                <a16:creationId xmlns:a16="http://schemas.microsoft.com/office/drawing/2014/main" id="{C980974F-4A59-B2F7-C2E1-02B6C0CB108E}"/>
              </a:ext>
            </a:extLst>
          </p:cNvPr>
          <p:cNvSpPr txBox="1"/>
          <p:nvPr/>
        </p:nvSpPr>
        <p:spPr>
          <a:xfrm>
            <a:off x="7398973" y="5448545"/>
            <a:ext cx="866475" cy="56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4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82AC0B-6015-124E-1E03-B5070940B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DD52628-28FA-1D6E-4CB3-2933BCAC9A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292840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ue background with a tree and a wave&#10;&#10;AI-generated content may be incorrect.">
            <a:extLst>
              <a:ext uri="{FF2B5EF4-FFF2-40B4-BE49-F238E27FC236}">
                <a16:creationId xmlns:a16="http://schemas.microsoft.com/office/drawing/2014/main" id="{83F84B87-4449-D750-062F-5B373B8E9B0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4"/>
          <a:stretch>
            <a:fillRect/>
          </a:stretch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78B3FA-F008-8E65-FE25-D961E8778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164" y="365760"/>
            <a:ext cx="10684348" cy="122404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Find your opportunities for Financial Literacy</a:t>
            </a:r>
          </a:p>
        </p:txBody>
      </p:sp>
      <p:pic>
        <p:nvPicPr>
          <p:cNvPr id="8194" name="Picture 2" descr="ICYMI: May The 4th, Mother's Day, Action of the Week and More! | MomsRising">
            <a:extLst>
              <a:ext uri="{FF2B5EF4-FFF2-40B4-BE49-F238E27FC236}">
                <a16:creationId xmlns:a16="http://schemas.microsoft.com/office/drawing/2014/main" id="{DC31ACC7-9A4B-FE7C-EF76-097B02BD5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664" y="2247467"/>
            <a:ext cx="4572000" cy="3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278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1862F3-DF7A-226E-8B8B-8A109EE4B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a tree and a wave&#10;&#10;AI-generated content may be incorrect.">
            <a:extLst>
              <a:ext uri="{FF2B5EF4-FFF2-40B4-BE49-F238E27FC236}">
                <a16:creationId xmlns:a16="http://schemas.microsoft.com/office/drawing/2014/main" id="{DE735B60-EEC0-20B8-BCF4-0DFB6747FE7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2"/>
          <a:stretch>
            <a:fillRect/>
          </a:stretch>
        </p:blipFill>
        <p:spPr>
          <a:xfrm>
            <a:off x="20" y="-2"/>
            <a:ext cx="1219198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2EDDC-6E6D-5C8A-4266-3283544BA8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8536" y="1339232"/>
            <a:ext cx="5261264" cy="4840906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 Did they start attending?</a:t>
            </a:r>
          </a:p>
          <a:p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Did they actively participate?</a:t>
            </a:r>
          </a:p>
          <a:p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Did they stop attending?</a:t>
            </a:r>
          </a:p>
          <a:p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Did they withdraw?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7C3367-5F27-FF52-95F8-35EB90E6D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785179"/>
          </a:xfrm>
        </p:spPr>
        <p:txBody>
          <a:bodyPr/>
          <a:lstStyle/>
          <a:p>
            <a:r>
              <a:rPr lang="en-US" b="1" cap="small" dirty="0">
                <a:latin typeface="Verdana" panose="020B0604030504040204" pitchFamily="34" charset="0"/>
                <a:ea typeface="Verdana" panose="020B0604030504040204" pitchFamily="34" charset="0"/>
              </a:rPr>
              <a:t>The Big One: Attendance</a:t>
            </a:r>
          </a:p>
        </p:txBody>
      </p:sp>
      <p:pic>
        <p:nvPicPr>
          <p:cNvPr id="9218" name="Picture 2" descr="Seinfeld's 'The Soup Nazi' Couldn't Be Made Today — The Untitled GenX  Podcast">
            <a:extLst>
              <a:ext uri="{FF2B5EF4-FFF2-40B4-BE49-F238E27FC236}">
                <a16:creationId xmlns:a16="http://schemas.microsoft.com/office/drawing/2014/main" id="{AB56D901-1556-0A45-3805-AE78FEEF4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863" y="1516701"/>
            <a:ext cx="3737264" cy="373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13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a tree and a wave&#10;&#10;AI-generated content may be incorrect.">
            <a:extLst>
              <a:ext uri="{FF2B5EF4-FFF2-40B4-BE49-F238E27FC236}">
                <a16:creationId xmlns:a16="http://schemas.microsoft.com/office/drawing/2014/main" id="{CCD1B705-A06F-0890-E28C-761A876A9E3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2"/>
          <a:stretch>
            <a:fillRect/>
          </a:stretch>
        </p:blipFill>
        <p:spPr>
          <a:xfrm>
            <a:off x="20" y="-2"/>
            <a:ext cx="1219198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8536" y="1339232"/>
            <a:ext cx="5261264" cy="4840906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 45-day window to process R2T4</a:t>
            </a:r>
          </a:p>
          <a:p>
            <a:pPr lvl="1"/>
            <a:r>
              <a:rPr lang="en-US" sz="3000" dirty="0">
                <a:latin typeface="Verdana" panose="020B0604030504040204" pitchFamily="34" charset="0"/>
                <a:ea typeface="Verdana" panose="020B0604030504040204" pitchFamily="34" charset="0"/>
              </a:rPr>
              <a:t>Once “we” learn the student withdrew, “we” have 45 days to return money.</a:t>
            </a:r>
          </a:p>
          <a:p>
            <a:pPr lvl="1"/>
            <a:r>
              <a:rPr lang="en-US" sz="3000" dirty="0">
                <a:latin typeface="Verdana" panose="020B0604030504040204" pitchFamily="34" charset="0"/>
                <a:ea typeface="Verdana" panose="020B0604030504040204" pitchFamily="34" charset="0"/>
              </a:rPr>
              <a:t>What scenarios affect our ability to report on time?</a:t>
            </a:r>
          </a:p>
          <a:p>
            <a:pPr lvl="2"/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Inaccurate LDA</a:t>
            </a:r>
          </a:p>
          <a:p>
            <a:pPr lvl="2"/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No response from instructor during break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785179"/>
          </a:xfrm>
        </p:spPr>
        <p:txBody>
          <a:bodyPr/>
          <a:lstStyle/>
          <a:p>
            <a:r>
              <a:rPr lang="en-US" b="1" cap="small" dirty="0">
                <a:latin typeface="Verdana" panose="020B0604030504040204" pitchFamily="34" charset="0"/>
                <a:ea typeface="Verdana" panose="020B0604030504040204" pitchFamily="34" charset="0"/>
              </a:rPr>
              <a:t>The Other Big One: Deadlines</a:t>
            </a:r>
          </a:p>
        </p:txBody>
      </p:sp>
      <p:pic>
        <p:nvPicPr>
          <p:cNvPr id="1026" name="Picture 2" descr="Meme: &quot;Tick Tock !&quot; - All Templates - Meme-arsenal.com">
            <a:extLst>
              <a:ext uri="{FF2B5EF4-FFF2-40B4-BE49-F238E27FC236}">
                <a16:creationId xmlns:a16="http://schemas.microsoft.com/office/drawing/2014/main" id="{24003274-493B-D04F-219C-E5FA019B09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" b="5082"/>
          <a:stretch/>
        </p:blipFill>
        <p:spPr bwMode="auto">
          <a:xfrm>
            <a:off x="6108192" y="1711220"/>
            <a:ext cx="4462758" cy="343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31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CAA284-4383-E407-09CB-6F931A6AB3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CB2D4DD-1295-2425-EDD1-554CCD115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292840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ue background with a tree and a wave&#10;&#10;AI-generated content may be incorrect.">
            <a:extLst>
              <a:ext uri="{FF2B5EF4-FFF2-40B4-BE49-F238E27FC236}">
                <a16:creationId xmlns:a16="http://schemas.microsoft.com/office/drawing/2014/main" id="{4A270DC6-935F-EA54-13D2-44F8B9306F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4"/>
          <a:stretch>
            <a:fillRect/>
          </a:stretch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80E081-7C7C-3FAE-7D76-0B111C0A8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857559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Did you know?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61722A-E935-17BC-E877-9A7311C36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962" y="1589069"/>
            <a:ext cx="10479549" cy="490317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What is considered “active participation?”</a:t>
            </a:r>
          </a:p>
          <a:p>
            <a:pPr marL="879475" lvl="1" indent="-514350">
              <a:buFont typeface="+mj-lt"/>
              <a:buAutoNum type="alphaLcParenR"/>
            </a:pPr>
            <a:r>
              <a:rPr lang="en-US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Taking an exam</a:t>
            </a:r>
          </a:p>
          <a:p>
            <a:pPr marL="879475" lvl="1" indent="-514350">
              <a:buFont typeface="+mj-lt"/>
              <a:buAutoNum type="alphaLcParenR"/>
            </a:pPr>
            <a:r>
              <a:rPr lang="en-US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Meeting with an advisor</a:t>
            </a:r>
          </a:p>
          <a:p>
            <a:pPr marL="879475" lvl="1" indent="-514350">
              <a:buFont typeface="+mj-lt"/>
              <a:buAutoNum type="alphaLcParenR"/>
            </a:pPr>
            <a:r>
              <a:rPr lang="en-US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Participating in a study group</a:t>
            </a:r>
          </a:p>
          <a:p>
            <a:pPr marL="879475" lvl="1" indent="-514350">
              <a:buFont typeface="+mj-lt"/>
              <a:buAutoNum type="alphaLcParenR"/>
            </a:pPr>
            <a:r>
              <a:rPr lang="en-US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Submitting an academic assignment</a:t>
            </a:r>
          </a:p>
          <a:p>
            <a:pPr marL="879475" lvl="1" indent="-514350">
              <a:buFont typeface="+mj-lt"/>
              <a:buAutoNum type="alphaLcParenR"/>
            </a:pPr>
            <a:r>
              <a:rPr lang="en-US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Logging into LMS (e.g. Moodle, Bb)</a:t>
            </a:r>
          </a:p>
          <a:p>
            <a:pPr marL="879475" lvl="1" indent="-514350">
              <a:buFont typeface="+mj-lt"/>
              <a:buAutoNum type="alphaLcParenR"/>
            </a:pPr>
            <a:r>
              <a:rPr lang="en-US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Opening the syllabus on LMS</a:t>
            </a:r>
            <a:endParaRPr lang="en-US" sz="3200" dirty="0">
              <a:solidFill>
                <a:schemeClr val="bg1"/>
              </a:solidFill>
              <a:highlight>
                <a:srgbClr val="00FF00"/>
              </a:highligh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585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5EC68A-9916-8C97-7764-0480FE95B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0119CF6-296F-DC01-E198-E098F3DBB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292840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ue background with a tree and a wave&#10;&#10;AI-generated content may be incorrect.">
            <a:extLst>
              <a:ext uri="{FF2B5EF4-FFF2-40B4-BE49-F238E27FC236}">
                <a16:creationId xmlns:a16="http://schemas.microsoft.com/office/drawing/2014/main" id="{8A435D5C-26B8-C88A-2385-FE9BE14636C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4"/>
          <a:stretch>
            <a:fillRect/>
          </a:stretch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D520E7-BD91-908F-8010-2DDB5CB21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857559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Did you know?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9375F1-AD9A-497F-2956-781F1C3C9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962" y="1589069"/>
            <a:ext cx="10479549" cy="490317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What is considered “active participation?”</a:t>
            </a:r>
          </a:p>
          <a:p>
            <a:pPr marL="879475" lvl="1" indent="-514350">
              <a:buFont typeface="+mj-lt"/>
              <a:buAutoNum type="alphaLcParenR"/>
            </a:pPr>
            <a:r>
              <a:rPr lang="en-US" sz="3200" dirty="0">
                <a:solidFill>
                  <a:schemeClr val="tx1"/>
                </a:solidFill>
                <a:highlight>
                  <a:srgbClr val="00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Taking an exam</a:t>
            </a:r>
          </a:p>
          <a:p>
            <a:pPr marL="879475" lvl="1" indent="-514350">
              <a:buFont typeface="+mj-lt"/>
              <a:buAutoNum type="alphaLcParenR"/>
            </a:pPr>
            <a:r>
              <a:rPr lang="en-US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Meeting with an advisor</a:t>
            </a:r>
          </a:p>
          <a:p>
            <a:pPr marL="879475" lvl="1" indent="-514350">
              <a:buFont typeface="+mj-lt"/>
              <a:buAutoNum type="alphaLcParenR"/>
            </a:pPr>
            <a:r>
              <a:rPr lang="en-US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Participating in a study group</a:t>
            </a:r>
          </a:p>
          <a:p>
            <a:pPr marL="879475" lvl="1" indent="-514350">
              <a:buFont typeface="+mj-lt"/>
              <a:buAutoNum type="alphaLcParenR"/>
            </a:pPr>
            <a:r>
              <a:rPr lang="en-US" sz="3200" dirty="0">
                <a:solidFill>
                  <a:schemeClr val="tx1"/>
                </a:solidFill>
                <a:highlight>
                  <a:srgbClr val="00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Submitting an academic assignment</a:t>
            </a:r>
          </a:p>
          <a:p>
            <a:pPr marL="879475" lvl="1" indent="-514350">
              <a:buFont typeface="+mj-lt"/>
              <a:buAutoNum type="alphaLcParenR"/>
            </a:pPr>
            <a:r>
              <a:rPr lang="en-US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Logging into LMS (e.g. Moodle, Bb)</a:t>
            </a:r>
          </a:p>
          <a:p>
            <a:pPr marL="879475" lvl="1" indent="-514350">
              <a:buFont typeface="+mj-lt"/>
              <a:buAutoNum type="alphaLcParenR"/>
            </a:pPr>
            <a:r>
              <a:rPr lang="en-US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Opening the syllabus on LMS</a:t>
            </a:r>
            <a:endParaRPr lang="en-US" sz="3200" dirty="0">
              <a:solidFill>
                <a:schemeClr val="bg1"/>
              </a:solidFill>
              <a:highlight>
                <a:srgbClr val="00FF00"/>
              </a:highligh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057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3BE970-031D-87E6-0BF2-B6782BC851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DC273A8-03CD-159F-8C7A-9752183F5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292840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ue background with a tree and a wave&#10;&#10;AI-generated content may be incorrect.">
            <a:extLst>
              <a:ext uri="{FF2B5EF4-FFF2-40B4-BE49-F238E27FC236}">
                <a16:creationId xmlns:a16="http://schemas.microsoft.com/office/drawing/2014/main" id="{154BB091-3348-C77D-A0B5-553D835376D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4"/>
          <a:stretch>
            <a:fillRect/>
          </a:stretch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EC7426-99B6-262B-91E1-EB7C25F4B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857559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Satisfactory Academic Progress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F0E193-7133-BBD5-589D-3FB7DDE1B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7150" y="2078084"/>
            <a:ext cx="4258962" cy="362208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Misalignment between:</a:t>
            </a:r>
          </a:p>
          <a:p>
            <a:pPr lvl="1"/>
            <a:r>
              <a:rPr lang="en-US" sz="2600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Financial Aid SAP</a:t>
            </a:r>
          </a:p>
          <a:p>
            <a:pPr lvl="1"/>
            <a:r>
              <a:rPr lang="en-US" sz="2600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Academic Standing</a:t>
            </a:r>
          </a:p>
          <a:p>
            <a:pPr lvl="1"/>
            <a:r>
              <a:rPr lang="en-US" sz="2600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What’s best for the student</a:t>
            </a:r>
          </a:p>
          <a:p>
            <a:pPr lvl="1"/>
            <a:r>
              <a:rPr lang="en-US" sz="2600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Other advice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04BC7B-979B-7D7C-B5BB-8FDDB2C01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53" y="2000344"/>
            <a:ext cx="6053444" cy="321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982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7EE9BD-D206-6AA6-094E-252A37F5B8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B3990D9-935B-C2EF-4955-30CEBC167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292840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ue background with a tree and a wave&#10;&#10;AI-generated content may be incorrect.">
            <a:extLst>
              <a:ext uri="{FF2B5EF4-FFF2-40B4-BE49-F238E27FC236}">
                <a16:creationId xmlns:a16="http://schemas.microsoft.com/office/drawing/2014/main" id="{81439769-15DE-5B14-83D5-E6485B21AA4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4"/>
          <a:stretch>
            <a:fillRect/>
          </a:stretch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1FFB4B-2AB4-DA4D-AE23-FFAC1E404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857559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Pell Intensity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006D0D-4FCD-4F0C-CE4F-4CA200E8C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963" y="1766455"/>
            <a:ext cx="4232119" cy="4405746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Pell changed for the first time in 2024-2025</a:t>
            </a:r>
          </a:p>
          <a:p>
            <a:pPr lvl="1"/>
            <a:r>
              <a:rPr lang="en-US" sz="2600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Enrollment Level -&gt; Intensity</a:t>
            </a:r>
          </a:p>
          <a:p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Loan intensity is coming too!</a:t>
            </a:r>
          </a:p>
          <a:p>
            <a:pPr lvl="1"/>
            <a:r>
              <a:rPr lang="en-US" sz="2600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How will this affect your students?</a:t>
            </a:r>
          </a:p>
          <a:p>
            <a:pPr lvl="1"/>
            <a:endParaRPr lang="en-US" sz="2600" dirty="0">
              <a:solidFill>
                <a:schemeClr val="accent2">
                  <a:lumMod val="40000"/>
                  <a:lumOff val="6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2800" dirty="0">
              <a:solidFill>
                <a:schemeClr val="accent2">
                  <a:lumMod val="40000"/>
                  <a:lumOff val="6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00C283-1D5F-256B-533F-8248634AF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232" y="1682587"/>
            <a:ext cx="6349457" cy="440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5909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a tree and a wave&#10;&#10;AI-generated content may be incorrect.">
            <a:extLst>
              <a:ext uri="{FF2B5EF4-FFF2-40B4-BE49-F238E27FC236}">
                <a16:creationId xmlns:a16="http://schemas.microsoft.com/office/drawing/2014/main" id="{2BF97326-40D1-E3D0-9FBD-1C1A76418A4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2"/>
          <a:stretch>
            <a:fillRect/>
          </a:stretch>
        </p:blipFill>
        <p:spPr>
          <a:xfrm>
            <a:off x="-54920" y="0"/>
            <a:ext cx="1219198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sz="3200"/>
          </a:p>
          <a:p>
            <a:endParaRPr lang="en-US" sz="32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B99BFD3-CE94-9F0A-4467-DC3FDD6AE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8415" y="1642372"/>
            <a:ext cx="4925587" cy="440740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FSA Handbook Vol. 2 Ch. 6</a:t>
            </a: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Policies on disbursements</a:t>
            </a: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Verification requirements</a:t>
            </a: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Loan info</a:t>
            </a: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Crime statistics</a:t>
            </a: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Cost of attendance</a:t>
            </a:r>
          </a:p>
          <a:p>
            <a:pPr lvl="1"/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Any place we mention tuition we must include COA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772101"/>
          </a:xfrm>
        </p:spPr>
        <p:txBody>
          <a:bodyPr/>
          <a:lstStyle/>
          <a:p>
            <a:r>
              <a:rPr lang="en-US" b="1" cap="small" dirty="0">
                <a:latin typeface="Verdana" panose="020B0604030504040204" pitchFamily="34" charset="0"/>
                <a:ea typeface="Verdana" panose="020B0604030504040204" pitchFamily="34" charset="0"/>
              </a:rPr>
              <a:t>Consumer Information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C8A8D3-F5A3-238A-A4D2-DE913A798E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6236" y="1503621"/>
            <a:ext cx="5347349" cy="418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56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4000" r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2805E8-505B-D750-F3CF-BDFF98C02B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E1502BC-266B-49DA-A56D-A160DFFF7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700" y="336166"/>
            <a:ext cx="11671300" cy="1403734"/>
          </a:xfrm>
        </p:spPr>
        <p:txBody>
          <a:bodyPr/>
          <a:lstStyle/>
          <a:p>
            <a:pPr algn="ctr"/>
            <a:r>
              <a:rPr lang="en-US" b="1" dirty="0">
                <a:ea typeface="ＭＳ Ｐゴシック"/>
              </a:rPr>
              <a:t>“NO!”</a:t>
            </a:r>
            <a:r>
              <a:rPr lang="en-US" b="1" dirty="0" err="1">
                <a:ea typeface="ＭＳ Ｐゴシック"/>
              </a:rPr>
              <a:t>landia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55BBB6C8-37F8-FA55-071F-ACCE17CE72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3825" y="5422900"/>
            <a:ext cx="10229912" cy="1098934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Frankie Everett | OASFAA President-Elect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Director of Financial Aid | Rogue Community College</a:t>
            </a:r>
          </a:p>
        </p:txBody>
      </p:sp>
      <p:pic>
        <p:nvPicPr>
          <p:cNvPr id="2" name="Picture 2" descr="White Bird Silhouette Clip Art at Clker.com - vector clip ...">
            <a:extLst>
              <a:ext uri="{FF2B5EF4-FFF2-40B4-BE49-F238E27FC236}">
                <a16:creationId xmlns:a16="http://schemas.microsoft.com/office/drawing/2014/main" id="{FDAD6BFC-594A-516B-DF14-79E2A1AF7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036" y="604444"/>
            <a:ext cx="940388" cy="59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8">
            <a:extLst>
              <a:ext uri="{FF2B5EF4-FFF2-40B4-BE49-F238E27FC236}">
                <a16:creationId xmlns:a16="http://schemas.microsoft.com/office/drawing/2014/main" id="{49BC4E79-F012-83D8-5ABC-B26135FDA0C6}"/>
              </a:ext>
            </a:extLst>
          </p:cNvPr>
          <p:cNvSpPr txBox="1">
            <a:spLocks/>
          </p:cNvSpPr>
          <p:nvPr/>
        </p:nvSpPr>
        <p:spPr>
          <a:xfrm>
            <a:off x="520700" y="1839164"/>
            <a:ext cx="11671300" cy="2519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altLang="en-US" sz="2800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‘aid-</a:t>
            </a:r>
            <a:r>
              <a:rPr lang="en-US" altLang="en-US" sz="2800" dirty="0" err="1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splaining</a:t>
            </a:r>
            <a:r>
              <a:rPr lang="en-US" altLang="en-US" sz="2800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’ across campus…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altLang="en-US" sz="2800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it takes EVERYONE to stay in compliance!</a:t>
            </a:r>
          </a:p>
          <a:p>
            <a:pPr algn="ctr" fontAlgn="auto">
              <a:spcAft>
                <a:spcPts val="0"/>
              </a:spcAft>
              <a:defRPr/>
            </a:pPr>
            <a:endParaRPr lang="en-US" altLang="en-US" sz="2800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altLang="en-US" sz="2800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OASFAA Conference 2026</a:t>
            </a:r>
          </a:p>
        </p:txBody>
      </p:sp>
    </p:spTree>
    <p:extLst>
      <p:ext uri="{BB962C8B-B14F-4D97-AF65-F5344CB8AC3E}">
        <p14:creationId xmlns:p14="http://schemas.microsoft.com/office/powerpoint/2010/main" val="11980314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a tree and a wave&#10;&#10;AI-generated content may be incorrect.">
            <a:extLst>
              <a:ext uri="{FF2B5EF4-FFF2-40B4-BE49-F238E27FC236}">
                <a16:creationId xmlns:a16="http://schemas.microsoft.com/office/drawing/2014/main" id="{845E4395-DC78-6408-6A5F-32C8ECFA4F1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2"/>
          <a:stretch>
            <a:fillRect/>
          </a:stretch>
        </p:blipFill>
        <p:spPr>
          <a:xfrm>
            <a:off x="-54920" y="0"/>
            <a:ext cx="1219198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766" y="1719073"/>
            <a:ext cx="4920503" cy="440740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FSA Handbook Vol. 2 Ch. 2</a:t>
            </a: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Must meet certain requirements to be aid-eligible</a:t>
            </a: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Include Financial Aid &amp; Registrar if you are looking to add any new programs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8" name="Picture 4" descr="We're In the Money&quot; is just one of the show-stopping hits in 42nd Street at  The Fireside. | 42nd street musical, 42nd street, Vintage costumes">
            <a:extLst>
              <a:ext uri="{FF2B5EF4-FFF2-40B4-BE49-F238E27FC236}">
                <a16:creationId xmlns:a16="http://schemas.microsoft.com/office/drawing/2014/main" id="{C097A512-95F0-C135-AF04-F43319C86A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0" r="6666" b="-4"/>
          <a:stretch/>
        </p:blipFill>
        <p:spPr bwMode="auto">
          <a:xfrm>
            <a:off x="6185110" y="1409700"/>
            <a:ext cx="4474207" cy="488279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55600"/>
            <a:ext cx="8382000" cy="1054100"/>
          </a:xfrm>
        </p:spPr>
        <p:txBody>
          <a:bodyPr anchor="ctr">
            <a:normAutofit/>
          </a:bodyPr>
          <a:lstStyle/>
          <a:p>
            <a:r>
              <a:rPr lang="en-US" b="1" cap="small" dirty="0">
                <a:latin typeface="Verdana" panose="020B0604030504040204" pitchFamily="34" charset="0"/>
                <a:ea typeface="Verdana" panose="020B0604030504040204" pitchFamily="34" charset="0"/>
              </a:rPr>
              <a:t>New Academic Programs</a:t>
            </a:r>
          </a:p>
        </p:txBody>
      </p:sp>
    </p:spTree>
    <p:extLst>
      <p:ext uri="{BB962C8B-B14F-4D97-AF65-F5344CB8AC3E}">
        <p14:creationId xmlns:p14="http://schemas.microsoft.com/office/powerpoint/2010/main" val="243853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785D9D-B4A1-4CB8-C2B5-8404684DE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background with a tree and a wave&#10;&#10;AI-generated content may be incorrect.">
            <a:extLst>
              <a:ext uri="{FF2B5EF4-FFF2-40B4-BE49-F238E27FC236}">
                <a16:creationId xmlns:a16="http://schemas.microsoft.com/office/drawing/2014/main" id="{AF29B706-DA3B-D56E-0988-58A161768C5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2"/>
          <a:stretch>
            <a:fillRect/>
          </a:stretch>
        </p:blipFill>
        <p:spPr>
          <a:xfrm>
            <a:off x="20" y="-2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3B74A7-BAD9-C731-B582-AB4C561B3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Verdana" panose="020B0604030504040204" pitchFamily="34" charset="0"/>
                <a:ea typeface="Verdana" panose="020B0604030504040204" pitchFamily="34" charset="0"/>
              </a:rPr>
              <a:t>GE/FVT Reporting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54AC6-8416-F25B-1E6E-7A26836BF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6604046" cy="4351337"/>
          </a:xfrm>
        </p:spPr>
        <p:txBody>
          <a:bodyPr/>
          <a:lstStyle/>
          <a:p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FSA Handbook – Vol. 1 Ch. 1</a:t>
            </a:r>
          </a:p>
          <a:p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Types of data captured:</a:t>
            </a:r>
          </a:p>
          <a:p>
            <a:pPr lvl="1"/>
            <a:r>
              <a:rPr lang="en-US" sz="2600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Graduation rates</a:t>
            </a:r>
          </a:p>
          <a:p>
            <a:pPr lvl="1"/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Average debt</a:t>
            </a:r>
          </a:p>
          <a:p>
            <a:pPr lvl="1"/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Debt-to-earnings ratio</a:t>
            </a:r>
          </a:p>
          <a:p>
            <a:r>
              <a:rPr lang="en-US" sz="3000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Programs that do not show success will be ineligible for federal financial aid</a:t>
            </a:r>
          </a:p>
          <a:p>
            <a:endParaRPr lang="en-US" sz="2800" dirty="0">
              <a:solidFill>
                <a:schemeClr val="accent2">
                  <a:lumMod val="40000"/>
                  <a:lumOff val="6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dirty="0"/>
          </a:p>
        </p:txBody>
      </p:sp>
      <p:pic>
        <p:nvPicPr>
          <p:cNvPr id="1028" name="Picture 4" descr="That's A Technical Foul (@thatsatechnicalfoul) • Facebook">
            <a:extLst>
              <a:ext uri="{FF2B5EF4-FFF2-40B4-BE49-F238E27FC236}">
                <a16:creationId xmlns:a16="http://schemas.microsoft.com/office/drawing/2014/main" id="{81E0A9E1-F6B3-CA7C-A84C-EF9FED942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373" y="1997706"/>
            <a:ext cx="3286021" cy="328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8560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background with a tree and a wave&#10;&#10;AI-generated content may be incorrect.">
            <a:extLst>
              <a:ext uri="{FF2B5EF4-FFF2-40B4-BE49-F238E27FC236}">
                <a16:creationId xmlns:a16="http://schemas.microsoft.com/office/drawing/2014/main" id="{F733978D-619B-9473-FFD8-28DD5A8C6D7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4"/>
          <a:stretch>
            <a:fillRect/>
          </a:stretch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sz="3200"/>
          </a:p>
          <a:p>
            <a:endParaRPr lang="en-US" sz="320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B99BFD3-CE94-9F0A-4467-DC3FDD6AE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1872" y="1715933"/>
            <a:ext cx="4038600" cy="4407408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Family Educational Rights &amp; Privacy Act of 1974, as amended</a:t>
            </a:r>
          </a:p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The college receives federal funds in the form of federal financial aid (grant, loans, FWS)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small" dirty="0">
                <a:latin typeface="Verdana" panose="020B0604030504040204" pitchFamily="34" charset="0"/>
                <a:ea typeface="Verdana" panose="020B0604030504040204" pitchFamily="34" charset="0"/>
              </a:rPr>
              <a:t>FERPA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EF2DAA-395F-2045-6C6E-75E40A36C1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908876"/>
            <a:ext cx="4191456" cy="504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308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ABAF92-5E86-6BEB-A819-7E1C26B94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48BD7B-43CC-1686-44D9-4FC5E00A5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292840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ue background with a tree and a wave&#10;&#10;AI-generated content may be incorrect.">
            <a:extLst>
              <a:ext uri="{FF2B5EF4-FFF2-40B4-BE49-F238E27FC236}">
                <a16:creationId xmlns:a16="http://schemas.microsoft.com/office/drawing/2014/main" id="{14168D0F-15D4-57FA-ED8F-B1D52F5FBC7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4"/>
          <a:stretch>
            <a:fillRect/>
          </a:stretch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2A3CE1-E687-D385-404C-1F9C098BC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857559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What is an Educational Record?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2B1BF1-6A97-8309-B550-07B2DD4A5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963" y="1396613"/>
            <a:ext cx="5954931" cy="5095627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Any record directly related to a student and maintained by the college</a:t>
            </a:r>
          </a:p>
          <a:p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Educational records may be in any medium, including handwriting, print, computer, database, LMS, email</a:t>
            </a:r>
          </a:p>
          <a:p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FERPA protects the educational record of any student who has ever enrolled at the college</a:t>
            </a:r>
          </a:p>
        </p:txBody>
      </p:sp>
      <p:pic>
        <p:nvPicPr>
          <p:cNvPr id="5122" name="Picture 2" descr="9 Steps to Privacy: The Right to Seek to Amend under FERPA - Student  Privacy Compass">
            <a:extLst>
              <a:ext uri="{FF2B5EF4-FFF2-40B4-BE49-F238E27FC236}">
                <a16:creationId xmlns:a16="http://schemas.microsoft.com/office/drawing/2014/main" id="{588DD335-3A65-F187-BC91-584569994E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1" r="11932"/>
          <a:stretch>
            <a:fillRect/>
          </a:stretch>
        </p:blipFill>
        <p:spPr bwMode="auto">
          <a:xfrm>
            <a:off x="6429894" y="2144758"/>
            <a:ext cx="4862946" cy="283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5844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FFABF3-53F3-5DB2-2D9F-9F729DC4B4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CA67FB0-BA73-322C-BE88-0B34BA0540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292840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ue background with a tree and a wave&#10;&#10;AI-generated content may be incorrect.">
            <a:extLst>
              <a:ext uri="{FF2B5EF4-FFF2-40B4-BE49-F238E27FC236}">
                <a16:creationId xmlns:a16="http://schemas.microsoft.com/office/drawing/2014/main" id="{FB152887-53B1-6EC2-9839-4F307B54B86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4"/>
          <a:stretch>
            <a:fillRect/>
          </a:stretch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BE54EC-6F2D-4F9F-4925-E18B8C271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62" y="365760"/>
            <a:ext cx="10479550" cy="857559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Did you know?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FA8826-D755-6453-000F-06DFDC4D9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962" y="1396613"/>
            <a:ext cx="10479549" cy="5095627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Which of the following is an educational record?</a:t>
            </a:r>
          </a:p>
          <a:p>
            <a:pPr marL="788670" lvl="1" indent="-514350">
              <a:buAutoNum type="alphaLcParenR"/>
            </a:pPr>
            <a:r>
              <a:rPr lang="en-US" sz="2600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Email about a student from an advisor to an instructor</a:t>
            </a:r>
          </a:p>
          <a:p>
            <a:pPr marL="788670" lvl="1" indent="-514350">
              <a:buAutoNum type="alphaLcParenR"/>
            </a:pPr>
            <a:r>
              <a:rPr lang="en-US" sz="2600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student’s schedule displayed on a computer screen</a:t>
            </a:r>
          </a:p>
          <a:p>
            <a:pPr marL="788670" lvl="1" indent="-514350">
              <a:buAutoNum type="alphaLcParenR"/>
            </a:pPr>
            <a:r>
              <a:rPr lang="en-US" sz="2600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class list</a:t>
            </a:r>
          </a:p>
          <a:p>
            <a:pPr marL="788670" lvl="1" indent="-514350">
              <a:buAutoNum type="alphaLcParenR"/>
            </a:pPr>
            <a:r>
              <a:rPr lang="en-US" sz="2600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student’s grades</a:t>
            </a:r>
          </a:p>
          <a:p>
            <a:pPr marL="788670" lvl="1" indent="-514350">
              <a:buAutoNum type="alphaLcParenR"/>
            </a:pPr>
            <a:r>
              <a:rPr lang="en-US" sz="2600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quarterly schedule of classes</a:t>
            </a:r>
          </a:p>
          <a:p>
            <a:pPr marL="788670" lvl="1" indent="-514350">
              <a:buAutoNum type="alphaLcParenR"/>
            </a:pPr>
            <a:r>
              <a:rPr lang="en-US" sz="2600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Beatles’ White Album</a:t>
            </a:r>
          </a:p>
          <a:p>
            <a:pPr marL="788670" lvl="1" indent="-514350">
              <a:buAutoNum type="alphaLcParenR"/>
            </a:pPr>
            <a:r>
              <a:rPr lang="en-US" sz="2600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student’s phone number which he has written down and handed to a classmate</a:t>
            </a:r>
          </a:p>
          <a:p>
            <a:endParaRPr lang="en-US" sz="2800" dirty="0">
              <a:solidFill>
                <a:schemeClr val="accent2">
                  <a:lumMod val="40000"/>
                  <a:lumOff val="6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177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6D2BB7-BE20-4841-C896-97599ABBE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35EF7EE-6488-BCE2-BC6A-5B4E400A8B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292840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ue background with a tree and a wave&#10;&#10;AI-generated content may be incorrect.">
            <a:extLst>
              <a:ext uri="{FF2B5EF4-FFF2-40B4-BE49-F238E27FC236}">
                <a16:creationId xmlns:a16="http://schemas.microsoft.com/office/drawing/2014/main" id="{22A39998-51AB-75EA-1DF8-305BCC56DF6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4"/>
          <a:stretch>
            <a:fillRect/>
          </a:stretch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C121F4-F7CF-4404-0BCE-C7EC19FC0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45" y="365760"/>
            <a:ext cx="10320667" cy="857559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Did you know?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D3896D-D4F1-0324-C1C5-203FE78B0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962" y="1396613"/>
            <a:ext cx="10479549" cy="5095627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Which of the following is an educational record?</a:t>
            </a:r>
          </a:p>
          <a:p>
            <a:pPr marL="788670" lvl="1" indent="-514350">
              <a:buAutoNum type="alphaLcParenR"/>
            </a:pPr>
            <a:r>
              <a:rPr lang="en-US" sz="2600" dirty="0">
                <a:solidFill>
                  <a:schemeClr val="tx1"/>
                </a:solidFill>
                <a:highlight>
                  <a:srgbClr val="00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Email about a student from an advisor to an instructor</a:t>
            </a:r>
          </a:p>
          <a:p>
            <a:pPr marL="788670" lvl="1" indent="-514350">
              <a:buAutoNum type="alphaLcParenR"/>
            </a:pPr>
            <a:r>
              <a:rPr lang="en-US" sz="2600" dirty="0">
                <a:solidFill>
                  <a:schemeClr val="tx1"/>
                </a:solidFill>
                <a:highlight>
                  <a:srgbClr val="00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A student’s schedule displayed on a computer screen</a:t>
            </a:r>
          </a:p>
          <a:p>
            <a:pPr marL="788670" lvl="1" indent="-514350">
              <a:buAutoNum type="alphaLcParenR"/>
            </a:pPr>
            <a:r>
              <a:rPr lang="en-US" sz="2600" dirty="0">
                <a:solidFill>
                  <a:schemeClr val="tx1"/>
                </a:solidFill>
                <a:highlight>
                  <a:srgbClr val="00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A class roster</a:t>
            </a:r>
          </a:p>
          <a:p>
            <a:pPr marL="788670" lvl="1" indent="-514350">
              <a:buAutoNum type="alphaLcParenR"/>
            </a:pPr>
            <a:r>
              <a:rPr lang="en-US" sz="2600" dirty="0">
                <a:solidFill>
                  <a:schemeClr val="tx1"/>
                </a:solidFill>
                <a:highlight>
                  <a:srgbClr val="00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A student’s grades</a:t>
            </a:r>
          </a:p>
          <a:p>
            <a:pPr marL="788670" lvl="1" indent="-514350">
              <a:buAutoNum type="alphaLcParenR"/>
            </a:pPr>
            <a:r>
              <a:rPr lang="en-US" sz="2600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quarterly schedule of classes</a:t>
            </a:r>
          </a:p>
          <a:p>
            <a:pPr marL="788670" lvl="1" indent="-514350">
              <a:buAutoNum type="alphaLcParenR"/>
            </a:pPr>
            <a:r>
              <a:rPr lang="en-US" sz="2600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Beatles’ White Album</a:t>
            </a:r>
          </a:p>
          <a:p>
            <a:pPr marL="788670" lvl="1" indent="-514350">
              <a:buAutoNum type="alphaLcParenR"/>
            </a:pPr>
            <a:r>
              <a:rPr lang="en-US" sz="2600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student’s phone number which he has written down and handed to a classmate</a:t>
            </a:r>
          </a:p>
          <a:p>
            <a:endParaRPr lang="en-US" sz="2800" dirty="0">
              <a:solidFill>
                <a:schemeClr val="accent2">
                  <a:lumMod val="40000"/>
                  <a:lumOff val="6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1817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518565-A118-778C-2CB9-3EDB7158EE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E43FDF-B225-BFF1-88FE-5F76A7423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292840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ue background with a tree and a wave&#10;&#10;AI-generated content may be incorrect.">
            <a:extLst>
              <a:ext uri="{FF2B5EF4-FFF2-40B4-BE49-F238E27FC236}">
                <a16:creationId xmlns:a16="http://schemas.microsoft.com/office/drawing/2014/main" id="{B20DDA27-1F38-AAD4-8978-B6A9994F76F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4"/>
          <a:stretch>
            <a:fillRect/>
          </a:stretch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6AB888-9B30-345C-BCC8-1B966D98A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62" y="365760"/>
            <a:ext cx="10479550" cy="857559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Did you know?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3BBE85-BCAB-9F0B-6734-94A6225D3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962" y="1396613"/>
            <a:ext cx="10479549" cy="509562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Who is considered a “school official?”</a:t>
            </a:r>
          </a:p>
          <a:p>
            <a:pPr marL="879475" lvl="1" indent="-514350">
              <a:buFont typeface="+mj-lt"/>
              <a:buAutoNum type="alphaLcParenR"/>
            </a:pPr>
            <a:r>
              <a:rPr lang="en-US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computer lab student employee</a:t>
            </a:r>
          </a:p>
          <a:p>
            <a:pPr marL="879475" lvl="1" indent="-514350">
              <a:buFont typeface="+mj-lt"/>
              <a:buAutoNum type="alphaLcParenR"/>
            </a:pPr>
            <a:r>
              <a:rPr lang="en-US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member of the landscaping crew</a:t>
            </a:r>
          </a:p>
          <a:p>
            <a:pPr marL="879475" lvl="1" indent="-514350">
              <a:buFont typeface="+mj-lt"/>
              <a:buAutoNum type="alphaLcParenR"/>
            </a:pPr>
            <a:r>
              <a:rPr lang="en-US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spouse of a student</a:t>
            </a:r>
          </a:p>
          <a:p>
            <a:pPr marL="879475" lvl="1" indent="-514350">
              <a:buFont typeface="+mj-lt"/>
              <a:buAutoNum type="alphaLcParenR"/>
            </a:pPr>
            <a:r>
              <a:rPr lang="en-US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college accountant</a:t>
            </a:r>
          </a:p>
          <a:p>
            <a:pPr marL="879475" lvl="1" indent="-514350">
              <a:buFont typeface="+mj-lt"/>
              <a:buAutoNum type="alphaLcParenR"/>
            </a:pPr>
            <a:r>
              <a:rPr lang="en-US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</a:t>
            </a:r>
            <a:r>
              <a:rPr lang="en-US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broista</a:t>
            </a:r>
            <a:r>
              <a:rPr lang="en-US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at the Dutch Bros by campus</a:t>
            </a:r>
          </a:p>
          <a:p>
            <a:pPr marL="879475" lvl="1" indent="-514350">
              <a:buFont typeface="+mj-lt"/>
              <a:buAutoNum type="alphaLcParenR"/>
            </a:pPr>
            <a:r>
              <a:rPr lang="en-US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college president</a:t>
            </a:r>
          </a:p>
          <a:p>
            <a:pPr marL="879475" lvl="1" indent="-514350">
              <a:buFont typeface="+mj-lt"/>
              <a:buAutoNum type="alphaLcParenR"/>
            </a:pPr>
            <a:r>
              <a:rPr lang="en-US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faculty member</a:t>
            </a:r>
          </a:p>
          <a:p>
            <a:endParaRPr lang="en-US" sz="2800" dirty="0">
              <a:solidFill>
                <a:schemeClr val="accent2">
                  <a:lumMod val="40000"/>
                  <a:lumOff val="6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7155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5499D9-903C-4D73-8F23-6239988BA9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4C07495-96FD-D965-3EE4-20DA1435E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292840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ue background with a tree and a wave&#10;&#10;AI-generated content may be incorrect.">
            <a:extLst>
              <a:ext uri="{FF2B5EF4-FFF2-40B4-BE49-F238E27FC236}">
                <a16:creationId xmlns:a16="http://schemas.microsoft.com/office/drawing/2014/main" id="{D2088A3F-1AA0-C217-8D14-7B72DCB79B1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4"/>
          <a:stretch>
            <a:fillRect/>
          </a:stretch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0D1CC8-8450-71A7-E0BA-617E72A45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62" y="365760"/>
            <a:ext cx="10479550" cy="857559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Did you know?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D12C0A-207D-2D1C-AC86-4B76A86F2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962" y="1396613"/>
            <a:ext cx="10479549" cy="509562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Who is considered a “school official?”</a:t>
            </a:r>
          </a:p>
          <a:p>
            <a:pPr marL="879475" lvl="1" indent="-514350">
              <a:buFont typeface="+mj-lt"/>
              <a:buAutoNum type="alphaLcParenR"/>
            </a:pPr>
            <a:r>
              <a:rPr lang="en-US" sz="3000" dirty="0">
                <a:solidFill>
                  <a:schemeClr val="tx1"/>
                </a:solidFill>
                <a:highlight>
                  <a:srgbClr val="00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A computer lab student employee</a:t>
            </a:r>
          </a:p>
          <a:p>
            <a:pPr marL="879475" lvl="1" indent="-514350">
              <a:buFont typeface="+mj-lt"/>
              <a:buAutoNum type="alphaLcParenR"/>
            </a:pPr>
            <a:r>
              <a:rPr lang="en-US" sz="3000" dirty="0">
                <a:solidFill>
                  <a:schemeClr val="tx1"/>
                </a:solidFill>
                <a:highlight>
                  <a:srgbClr val="00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A member of the landscaping crew</a:t>
            </a:r>
          </a:p>
          <a:p>
            <a:pPr marL="879475" lvl="1" indent="-514350">
              <a:buFont typeface="+mj-lt"/>
              <a:buAutoNum type="alphaLcParenR"/>
            </a:pPr>
            <a:r>
              <a:rPr lang="en-US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spouse of a student</a:t>
            </a:r>
          </a:p>
          <a:p>
            <a:pPr marL="879475" lvl="1" indent="-514350">
              <a:buFont typeface="+mj-lt"/>
              <a:buAutoNum type="alphaLcParenR"/>
            </a:pPr>
            <a:r>
              <a:rPr lang="en-US" sz="3000" dirty="0">
                <a:solidFill>
                  <a:schemeClr val="tx1"/>
                </a:solidFill>
                <a:highlight>
                  <a:srgbClr val="00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A college accountant</a:t>
            </a:r>
          </a:p>
          <a:p>
            <a:pPr marL="879475" lvl="1" indent="-514350">
              <a:buFont typeface="+mj-lt"/>
              <a:buAutoNum type="alphaLcParenR"/>
            </a:pPr>
            <a:r>
              <a:rPr lang="en-US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</a:t>
            </a:r>
            <a:r>
              <a:rPr lang="en-US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broista</a:t>
            </a:r>
            <a:r>
              <a:rPr lang="en-US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at the Dutch Bros by campus</a:t>
            </a:r>
          </a:p>
          <a:p>
            <a:pPr marL="879475" lvl="1" indent="-514350">
              <a:buFont typeface="+mj-lt"/>
              <a:buAutoNum type="alphaLcParenR"/>
            </a:pPr>
            <a:r>
              <a:rPr lang="en-US" sz="3000" dirty="0">
                <a:solidFill>
                  <a:schemeClr val="tx1"/>
                </a:solidFill>
                <a:highlight>
                  <a:srgbClr val="00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The college president</a:t>
            </a:r>
          </a:p>
          <a:p>
            <a:pPr marL="879475" lvl="1" indent="-514350">
              <a:buFont typeface="+mj-lt"/>
              <a:buAutoNum type="alphaLcParenR"/>
            </a:pPr>
            <a:r>
              <a:rPr lang="en-US" sz="3000" dirty="0">
                <a:solidFill>
                  <a:schemeClr val="tx1"/>
                </a:solidFill>
                <a:highlight>
                  <a:srgbClr val="00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A faculty member</a:t>
            </a:r>
          </a:p>
          <a:p>
            <a:endParaRPr lang="en-US" sz="2800" dirty="0">
              <a:solidFill>
                <a:schemeClr val="accent2">
                  <a:lumMod val="40000"/>
                  <a:lumOff val="6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640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601088-FA96-0AA8-9C58-B5F681C6A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1D4DF47-C65D-6A39-AE8D-9594E4628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292840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ue background with a tree and a wave&#10;&#10;AI-generated content may be incorrect.">
            <a:extLst>
              <a:ext uri="{FF2B5EF4-FFF2-40B4-BE49-F238E27FC236}">
                <a16:creationId xmlns:a16="http://schemas.microsoft.com/office/drawing/2014/main" id="{1A3935F3-A931-AFD6-F5F1-A75329D8B64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4"/>
          <a:stretch>
            <a:fillRect/>
          </a:stretch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CECCDD-D84D-1299-7AFF-481D4B9A2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118" y="365760"/>
            <a:ext cx="10632394" cy="857559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Why is this important?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90070F-EFF9-C165-14D0-2B42ED786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963" y="1745673"/>
            <a:ext cx="6430662" cy="4746567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Gives student the right to inspect their records</a:t>
            </a:r>
          </a:p>
          <a:p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 careful what you say!</a:t>
            </a:r>
          </a:p>
          <a:p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Legitimate Educational Interest</a:t>
            </a:r>
          </a:p>
          <a:p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“Need-To-Know” basis</a:t>
            </a:r>
          </a:p>
          <a:p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Confirming student identity</a:t>
            </a:r>
          </a:p>
          <a:p>
            <a:endParaRPr lang="en-US" sz="2800" dirty="0">
              <a:solidFill>
                <a:schemeClr val="accent2">
                  <a:lumMod val="40000"/>
                  <a:lumOff val="6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Picture 2" descr="40 Of The Most Absurd Things Written In The Fine Print Of A Label | DeMilked">
            <a:extLst>
              <a:ext uri="{FF2B5EF4-FFF2-40B4-BE49-F238E27FC236}">
                <a16:creationId xmlns:a16="http://schemas.microsoft.com/office/drawing/2014/main" id="{9B10118D-AA24-2C85-256E-68662B2E92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0" r="55000"/>
          <a:stretch>
            <a:fillRect/>
          </a:stretch>
        </p:blipFill>
        <p:spPr bwMode="auto">
          <a:xfrm>
            <a:off x="7181671" y="1264168"/>
            <a:ext cx="3420520" cy="536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552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AF7692-99C1-E7A6-37A1-1931452289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48270B6-5C16-05C3-D620-A7726D8177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292840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ue background with a tree and a wave&#10;&#10;AI-generated content may be incorrect.">
            <a:extLst>
              <a:ext uri="{FF2B5EF4-FFF2-40B4-BE49-F238E27FC236}">
                <a16:creationId xmlns:a16="http://schemas.microsoft.com/office/drawing/2014/main" id="{33B43F40-6DA0-F1F5-C9E5-D2BF37D19C6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4"/>
          <a:stretch>
            <a:fillRect/>
          </a:stretch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639062-6C7C-1885-9257-D7FDF784D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118" y="365760"/>
            <a:ext cx="10632394" cy="857559"/>
          </a:xfrm>
        </p:spPr>
        <p:txBody>
          <a:bodyPr>
            <a:normAutofit/>
          </a:bodyPr>
          <a:lstStyle/>
          <a:p>
            <a:pPr algn="ctr"/>
            <a:r>
              <a:rPr lang="en-US" sz="4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Mentimeter</a:t>
            </a:r>
            <a:r>
              <a:rPr lang="en-US" sz="4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– WWYD?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D8E8D9-BB39-680E-E07F-45CB3389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963" y="1745673"/>
            <a:ext cx="6430662" cy="4746567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Scan this QR code</a:t>
            </a:r>
          </a:p>
          <a:p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Answers you provide are anonymous</a:t>
            </a:r>
          </a:p>
          <a:p>
            <a:endParaRPr lang="en-US" sz="2800" dirty="0">
              <a:solidFill>
                <a:schemeClr val="accent2">
                  <a:lumMod val="40000"/>
                  <a:lumOff val="6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38AC5B5-7235-BD71-38F4-5B89DFD13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830" y="1589069"/>
            <a:ext cx="4171167" cy="417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inespia on X">
            <a:extLst>
              <a:ext uri="{FF2B5EF4-FFF2-40B4-BE49-F238E27FC236}">
                <a16:creationId xmlns:a16="http://schemas.microsoft.com/office/drawing/2014/main" id="{567AF701-3ED1-580C-51FA-4FFD0C132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74" y="3513283"/>
            <a:ext cx="5226241" cy="297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8285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4000" r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4E1A93-481C-1D10-B99E-5CA1C53F2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6BF09E2-D0D1-35E8-293A-6918F790C8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700" y="336166"/>
            <a:ext cx="11671300" cy="1403734"/>
          </a:xfrm>
        </p:spPr>
        <p:txBody>
          <a:bodyPr/>
          <a:lstStyle/>
          <a:p>
            <a:pPr algn="ctr"/>
            <a:r>
              <a:rPr lang="en-US" b="1" dirty="0" err="1">
                <a:ea typeface="ＭＳ Ｐゴシック"/>
              </a:rPr>
              <a:t>FEDlandia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A1FCD7E6-1EA7-9113-BA35-C1606E55B7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3825" y="5422900"/>
            <a:ext cx="10229912" cy="1098934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Frankie Everett | OASFAA President-Elect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Director of Financial Aid | Rogue Community College</a:t>
            </a:r>
          </a:p>
        </p:txBody>
      </p:sp>
      <p:pic>
        <p:nvPicPr>
          <p:cNvPr id="2" name="Picture 2" descr="White Bird Silhouette Clip Art at Clker.com - vector clip ...">
            <a:extLst>
              <a:ext uri="{FF2B5EF4-FFF2-40B4-BE49-F238E27FC236}">
                <a16:creationId xmlns:a16="http://schemas.microsoft.com/office/drawing/2014/main" id="{EA47BD2E-41A9-4E4B-8117-EF004D246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536" y="566344"/>
            <a:ext cx="940388" cy="59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8">
            <a:extLst>
              <a:ext uri="{FF2B5EF4-FFF2-40B4-BE49-F238E27FC236}">
                <a16:creationId xmlns:a16="http://schemas.microsoft.com/office/drawing/2014/main" id="{F1409793-FCE7-D018-071A-2F89CCA776BD}"/>
              </a:ext>
            </a:extLst>
          </p:cNvPr>
          <p:cNvSpPr txBox="1">
            <a:spLocks/>
          </p:cNvSpPr>
          <p:nvPr/>
        </p:nvSpPr>
        <p:spPr>
          <a:xfrm>
            <a:off x="520700" y="1839164"/>
            <a:ext cx="11671300" cy="2519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altLang="en-US" sz="2800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‘aid-</a:t>
            </a:r>
            <a:r>
              <a:rPr lang="en-US" altLang="en-US" sz="2800" dirty="0" err="1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splaining</a:t>
            </a:r>
            <a:r>
              <a:rPr lang="en-US" altLang="en-US" sz="2800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’ across campus…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altLang="en-US" sz="2800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it takes EVERYONE to stay in compliance!</a:t>
            </a:r>
          </a:p>
          <a:p>
            <a:pPr algn="ctr" fontAlgn="auto">
              <a:spcAft>
                <a:spcPts val="0"/>
              </a:spcAft>
              <a:defRPr/>
            </a:pPr>
            <a:endParaRPr lang="en-US" altLang="en-US" sz="2800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altLang="en-US" sz="2800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OASFAA Conference 2026</a:t>
            </a:r>
          </a:p>
        </p:txBody>
      </p:sp>
    </p:spTree>
    <p:extLst>
      <p:ext uri="{BB962C8B-B14F-4D97-AF65-F5344CB8AC3E}">
        <p14:creationId xmlns:p14="http://schemas.microsoft.com/office/powerpoint/2010/main" val="6374660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C4B243-787B-F5E0-75C7-99F15E7132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7148B66-9F44-977F-5B45-5053ED573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292840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ue background with a tree and a wave&#10;&#10;AI-generated content may be incorrect.">
            <a:extLst>
              <a:ext uri="{FF2B5EF4-FFF2-40B4-BE49-F238E27FC236}">
                <a16:creationId xmlns:a16="http://schemas.microsoft.com/office/drawing/2014/main" id="{87BE9C45-03F5-34A4-722E-19781BB0DD7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4"/>
          <a:stretch>
            <a:fillRect/>
          </a:stretch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F18EE7-9D95-954B-381D-0C4B1A520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09" y="365761"/>
            <a:ext cx="10622003" cy="76454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Questions/Comments?</a:t>
            </a:r>
          </a:p>
        </p:txBody>
      </p:sp>
      <p:pic>
        <p:nvPicPr>
          <p:cNvPr id="7170" name="Picture 2" descr="QR Code Image">
            <a:extLst>
              <a:ext uri="{FF2B5EF4-FFF2-40B4-BE49-F238E27FC236}">
                <a16:creationId xmlns:a16="http://schemas.microsoft.com/office/drawing/2014/main" id="{036BBDDC-AB9E-5DEC-B2F5-415CD03F1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864" y="2136488"/>
            <a:ext cx="3103706" cy="310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AE2C58B-1E44-AD52-09D4-EDD6C5738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7141" y="2126095"/>
            <a:ext cx="6467372" cy="31037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Please provide your feedback separate from conference evaluations.</a:t>
            </a:r>
          </a:p>
          <a:p>
            <a:pPr marL="0" indent="0" algn="ctr">
              <a:buNone/>
            </a:pPr>
            <a:endParaRPr lang="en-US" sz="1200" dirty="0">
              <a:solidFill>
                <a:schemeClr val="accent2">
                  <a:lumMod val="40000"/>
                  <a:lumOff val="6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Thank you!</a:t>
            </a:r>
          </a:p>
        </p:txBody>
      </p:sp>
      <p:sp>
        <p:nvSpPr>
          <p:cNvPr id="8" name="Subtitle 8">
            <a:extLst>
              <a:ext uri="{FF2B5EF4-FFF2-40B4-BE49-F238E27FC236}">
                <a16:creationId xmlns:a16="http://schemas.microsoft.com/office/drawing/2014/main" id="{19899CCD-C804-791B-D95E-EFB00D4B4FD0}"/>
              </a:ext>
            </a:extLst>
          </p:cNvPr>
          <p:cNvSpPr txBox="1">
            <a:spLocks/>
          </p:cNvSpPr>
          <p:nvPr/>
        </p:nvSpPr>
        <p:spPr>
          <a:xfrm>
            <a:off x="332509" y="5757292"/>
            <a:ext cx="11401228" cy="764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Frankie Everett | OASFAA President-Elect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Director of Financial Aid | Rogue Community College</a:t>
            </a:r>
          </a:p>
        </p:txBody>
      </p:sp>
    </p:spTree>
    <p:extLst>
      <p:ext uri="{BB962C8B-B14F-4D97-AF65-F5344CB8AC3E}">
        <p14:creationId xmlns:p14="http://schemas.microsoft.com/office/powerpoint/2010/main" val="30746747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58D2F9-A61A-BF4C-C0E7-2FA211729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42C7529-3999-6084-2BD3-45F764A29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292840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ue background with a tree and a wave&#10;&#10;AI-generated content may be incorrect.">
            <a:extLst>
              <a:ext uri="{FF2B5EF4-FFF2-40B4-BE49-F238E27FC236}">
                <a16:creationId xmlns:a16="http://schemas.microsoft.com/office/drawing/2014/main" id="{7CA8E0B6-0580-ECB3-9B08-99CE83FB755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4"/>
          <a:stretch>
            <a:fillRect/>
          </a:stretch>
        </p:blipFill>
        <p:spPr>
          <a:xfrm>
            <a:off x="0" y="-1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111937-0BBB-EFA2-2BA6-537114FD7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109" y="365760"/>
            <a:ext cx="10393403" cy="1755140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What committees do you serve on at your campus?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29E598-2050-C564-FE72-FBDC59F7E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962" y="2387600"/>
            <a:ext cx="6019356" cy="342507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Scholarship committees?</a:t>
            </a:r>
          </a:p>
          <a:p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Appeal committees?</a:t>
            </a:r>
          </a:p>
          <a:p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Academic program committees?</a:t>
            </a:r>
          </a:p>
          <a:p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Athletics?</a:t>
            </a:r>
          </a:p>
          <a:p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What else?</a:t>
            </a:r>
          </a:p>
          <a:p>
            <a:endParaRPr lang="en-US" sz="2800" dirty="0">
              <a:solidFill>
                <a:schemeClr val="accent2">
                  <a:lumMod val="40000"/>
                  <a:lumOff val="6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2800" dirty="0">
              <a:solidFill>
                <a:schemeClr val="accent2">
                  <a:lumMod val="40000"/>
                  <a:lumOff val="6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2800" dirty="0">
              <a:solidFill>
                <a:schemeClr val="accent2">
                  <a:lumMod val="40000"/>
                  <a:lumOff val="6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2800" dirty="0">
              <a:solidFill>
                <a:schemeClr val="accent2">
                  <a:lumMod val="40000"/>
                  <a:lumOff val="6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AA7820-0F52-E82F-7B73-BDB7FAEAF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2685" y="2486661"/>
            <a:ext cx="4709709" cy="328016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7FA7F9A-7663-6799-C3AA-0588927FFE09}"/>
              </a:ext>
            </a:extLst>
          </p:cNvPr>
          <p:cNvSpPr txBox="1">
            <a:spLocks/>
          </p:cNvSpPr>
          <p:nvPr/>
        </p:nvSpPr>
        <p:spPr>
          <a:xfrm>
            <a:off x="93519" y="5953061"/>
            <a:ext cx="11199322" cy="9049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All FAAs should be involved in 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Financial Literacy efforts across campus!</a:t>
            </a:r>
          </a:p>
        </p:txBody>
      </p:sp>
    </p:spTree>
    <p:extLst>
      <p:ext uri="{BB962C8B-B14F-4D97-AF65-F5344CB8AC3E}">
        <p14:creationId xmlns:p14="http://schemas.microsoft.com/office/powerpoint/2010/main" val="22709108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D70120-B626-1378-E507-DBD9254CB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1C0509-EC1B-6CC3-D514-3DBB39CED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292840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ue background with a tree and a wave&#10;&#10;AI-generated content may be incorrect.">
            <a:extLst>
              <a:ext uri="{FF2B5EF4-FFF2-40B4-BE49-F238E27FC236}">
                <a16:creationId xmlns:a16="http://schemas.microsoft.com/office/drawing/2014/main" id="{7202B39B-7638-7E35-BDC9-D293014DFF9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4"/>
          <a:stretch>
            <a:fillRect/>
          </a:stretch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19103-F21A-4D51-4BAE-A7D722808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718" y="365760"/>
            <a:ext cx="10403794" cy="857559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Helpful Talking Point “Why’s”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9DE26-175A-9EF4-C93A-C16777F58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963" y="1922318"/>
            <a:ext cx="5544040" cy="4569922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Why are accurate class rosters important?</a:t>
            </a:r>
          </a:p>
          <a:p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Why are accurate LDAs important?</a:t>
            </a:r>
          </a:p>
          <a:p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Why is timely withdrawal important?</a:t>
            </a:r>
          </a:p>
          <a:p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Why are accurate grades important?</a:t>
            </a:r>
          </a:p>
          <a:p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What other why’s are there?</a:t>
            </a:r>
          </a:p>
          <a:p>
            <a:endParaRPr lang="en-US" sz="2800" dirty="0">
              <a:solidFill>
                <a:schemeClr val="accent2">
                  <a:lumMod val="40000"/>
                  <a:lumOff val="6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Picture 4" descr="Cinespia on X">
            <a:extLst>
              <a:ext uri="{FF2B5EF4-FFF2-40B4-BE49-F238E27FC236}">
                <a16:creationId xmlns:a16="http://schemas.microsoft.com/office/drawing/2014/main" id="{8FF85E22-66CB-977F-FC11-149B81FBD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420" y="2046659"/>
            <a:ext cx="5226241" cy="297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745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4000" r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59C8D9-CFC0-AE8E-D6D7-23E4F4B138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05432DA-04F8-F4CF-064C-6B1A17F2B4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700" y="336166"/>
            <a:ext cx="11671300" cy="1403734"/>
          </a:xfrm>
        </p:spPr>
        <p:txBody>
          <a:bodyPr/>
          <a:lstStyle/>
          <a:p>
            <a:pPr algn="ctr"/>
            <a:r>
              <a:rPr lang="en-US" b="1" dirty="0">
                <a:ea typeface="ＭＳ Ｐゴシック"/>
              </a:rPr>
              <a:t>About Me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7246624C-D94C-6BE1-B9DC-99F46718BB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3825" y="5422900"/>
            <a:ext cx="10229912" cy="1098934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Frankie Everett | OASFAA President-Elect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Director of Financial Aid | Rogue Community College</a:t>
            </a:r>
          </a:p>
        </p:txBody>
      </p:sp>
      <p:pic>
        <p:nvPicPr>
          <p:cNvPr id="2" name="Picture 2" descr="White Bird Silhouette Clip Art at Clker.com - vector clip ...">
            <a:extLst>
              <a:ext uri="{FF2B5EF4-FFF2-40B4-BE49-F238E27FC236}">
                <a16:creationId xmlns:a16="http://schemas.microsoft.com/office/drawing/2014/main" id="{20BBDE11-AB75-0E29-B831-368E45856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471" y="336166"/>
            <a:ext cx="940388" cy="59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8">
            <a:extLst>
              <a:ext uri="{FF2B5EF4-FFF2-40B4-BE49-F238E27FC236}">
                <a16:creationId xmlns:a16="http://schemas.microsoft.com/office/drawing/2014/main" id="{C4349C10-4763-5F65-F10E-F6612B4C3002}"/>
              </a:ext>
            </a:extLst>
          </p:cNvPr>
          <p:cNvSpPr txBox="1">
            <a:spLocks/>
          </p:cNvSpPr>
          <p:nvPr/>
        </p:nvSpPr>
        <p:spPr>
          <a:xfrm>
            <a:off x="520700" y="1839164"/>
            <a:ext cx="11671300" cy="3583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22 years in Financial Aid </a:t>
            </a:r>
          </a:p>
          <a:p>
            <a:pPr marL="914400" lvl="1" indent="-4572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9 yrs–private, 6 yrs–4 yr public, 7 yrs–2 yr public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OASFAA (&amp; LASFAA) volunteer</a:t>
            </a:r>
          </a:p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altLang="en-US" sz="2800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F15DDD-FC85-9B8F-79A1-318D74C4AE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689" y="3699447"/>
            <a:ext cx="1562318" cy="16766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BDF8B9-56F5-DF01-6D00-76ECBDB828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9132" y="3699447"/>
            <a:ext cx="1672908" cy="16386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0D508E-0366-C109-B901-5084E07E49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9165" y="3672283"/>
            <a:ext cx="1655670" cy="16786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71930FA-FA30-FACA-5E8C-BE078EA48E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71452" y="3653269"/>
            <a:ext cx="1657179" cy="16386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7E1F1C-74A2-500E-2C27-A8F707B1D2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41960" y="3674834"/>
            <a:ext cx="1540021" cy="161948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7D00190-DA6C-0DBD-8A69-54EBE0306E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54306" y="3694422"/>
            <a:ext cx="1562319" cy="167649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839A50F-D772-6C36-AF83-B1C35334602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18958" y="3626247"/>
            <a:ext cx="1540022" cy="16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087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DB72CA-3147-EC0E-3ABE-1CD2BE044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background with a tree and a wave&#10;&#10;AI-generated content may be incorrect.">
            <a:extLst>
              <a:ext uri="{FF2B5EF4-FFF2-40B4-BE49-F238E27FC236}">
                <a16:creationId xmlns:a16="http://schemas.microsoft.com/office/drawing/2014/main" id="{CB8288AA-346E-4B22-D2E4-3049EE925BF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2"/>
          <a:stretch>
            <a:fillRect/>
          </a:stretch>
        </p:blipFill>
        <p:spPr>
          <a:xfrm>
            <a:off x="20" y="-2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561651-3835-AD71-CD49-E91EE3628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002" y="653421"/>
            <a:ext cx="10599510" cy="785179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Verdana" panose="020B0604030504040204" pitchFamily="34" charset="0"/>
                <a:ea typeface="Verdana" panose="020B0604030504040204" pitchFamily="34" charset="0"/>
              </a:rPr>
              <a:t>Today’s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6FC09-6638-E32B-5402-382E097CC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49" y="1624405"/>
            <a:ext cx="5988782" cy="4970374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WHAT your campus partners need to know?</a:t>
            </a:r>
          </a:p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WHO are the key players?</a:t>
            </a:r>
          </a:p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WHY are these things important?</a:t>
            </a:r>
          </a:p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HOW do we work together to stay in compliance?</a:t>
            </a:r>
          </a:p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Why YOU need to rub shoulders with folks across campus</a:t>
            </a:r>
          </a:p>
          <a:p>
            <a:endParaRPr lang="en-US" dirty="0"/>
          </a:p>
        </p:txBody>
      </p:sp>
      <p:pic>
        <p:nvPicPr>
          <p:cNvPr id="4" name="Picture 2" descr="White Bird Silhouette Clip Art at Clker.com - vector clip ...">
            <a:extLst>
              <a:ext uri="{FF2B5EF4-FFF2-40B4-BE49-F238E27FC236}">
                <a16:creationId xmlns:a16="http://schemas.microsoft.com/office/drawing/2014/main" id="{2DBC9A88-22C5-6DC6-0B67-0DA93335D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955" y="258812"/>
            <a:ext cx="940388" cy="59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331AE03-22DC-A677-E430-76F76086D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646" y="1624405"/>
            <a:ext cx="4724404" cy="476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581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4BE7E9-7AA2-1CD6-D31A-8D7961616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background with a tree and a wave&#10;&#10;AI-generated content may be incorrect.">
            <a:extLst>
              <a:ext uri="{FF2B5EF4-FFF2-40B4-BE49-F238E27FC236}">
                <a16:creationId xmlns:a16="http://schemas.microsoft.com/office/drawing/2014/main" id="{8CAB2966-7163-F5FA-C64E-498F4954E56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2"/>
          <a:stretch>
            <a:fillRect/>
          </a:stretch>
        </p:blipFill>
        <p:spPr>
          <a:xfrm>
            <a:off x="20" y="-2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C069DA-9E1A-9A5C-096D-CA2DE05AB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0" y="304691"/>
            <a:ext cx="9692640" cy="785179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latin typeface="Verdana" panose="020B0604030504040204" pitchFamily="34" charset="0"/>
                <a:ea typeface="Verdana" panose="020B0604030504040204" pitchFamily="34" charset="0"/>
              </a:rPr>
              <a:t>Why do we have compliance rules?</a:t>
            </a:r>
          </a:p>
        </p:txBody>
      </p:sp>
      <p:pic>
        <p:nvPicPr>
          <p:cNvPr id="4" name="Picture 2" descr="White Bird Silhouette Clip Art at Clker.com - vector clip ...">
            <a:extLst>
              <a:ext uri="{FF2B5EF4-FFF2-40B4-BE49-F238E27FC236}">
                <a16:creationId xmlns:a16="http://schemas.microsoft.com/office/drawing/2014/main" id="{168378C6-064E-B1C1-8F53-F6C4ABF7B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2126" y="6901"/>
            <a:ext cx="940388" cy="59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637AA1-199A-5378-D05E-A140D92E4C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5331" y="1438599"/>
            <a:ext cx="4297680" cy="49572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CB8630-4295-FBBB-8B47-E203E6D106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4326" y="1438599"/>
            <a:ext cx="3821377" cy="495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349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8DCD32-9350-65B6-7578-F6F90F2DC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background with a tree and a wave&#10;&#10;AI-generated content may be incorrect.">
            <a:extLst>
              <a:ext uri="{FF2B5EF4-FFF2-40B4-BE49-F238E27FC236}">
                <a16:creationId xmlns:a16="http://schemas.microsoft.com/office/drawing/2014/main" id="{6789588E-FB98-CA9A-5357-2C4944D270E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2"/>
          <a:stretch>
            <a:fillRect/>
          </a:stretch>
        </p:blipFill>
        <p:spPr>
          <a:xfrm>
            <a:off x="20" y="-2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E12B95-C984-70E0-18B1-DBF79D5FE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0" y="304691"/>
            <a:ext cx="9692640" cy="785179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latin typeface="Verdana" panose="020B0604030504040204" pitchFamily="34" charset="0"/>
                <a:ea typeface="Verdana" panose="020B0604030504040204" pitchFamily="34" charset="0"/>
              </a:rPr>
              <a:t>Why do we have compliance rules?</a:t>
            </a:r>
          </a:p>
        </p:txBody>
      </p:sp>
      <p:pic>
        <p:nvPicPr>
          <p:cNvPr id="4" name="Picture 2" descr="White Bird Silhouette Clip Art at Clker.com - vector clip ...">
            <a:extLst>
              <a:ext uri="{FF2B5EF4-FFF2-40B4-BE49-F238E27FC236}">
                <a16:creationId xmlns:a16="http://schemas.microsoft.com/office/drawing/2014/main" id="{68F543A5-92D7-8913-2B3A-826BA08D1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2126" y="6901"/>
            <a:ext cx="940388" cy="59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73870D-9F68-ED02-19DB-A24C94AC03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1936" y="1290918"/>
            <a:ext cx="6817121" cy="528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2794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94D594-D677-05BB-B887-A1FB59FD7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background with a tree and a wave&#10;&#10;AI-generated content may be incorrect.">
            <a:extLst>
              <a:ext uri="{FF2B5EF4-FFF2-40B4-BE49-F238E27FC236}">
                <a16:creationId xmlns:a16="http://schemas.microsoft.com/office/drawing/2014/main" id="{CD8D7AF3-6869-677E-E421-07A34000F33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2"/>
          <a:stretch>
            <a:fillRect/>
          </a:stretch>
        </p:blipFill>
        <p:spPr>
          <a:xfrm>
            <a:off x="20" y="0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FBBDD6-8673-D91A-54E1-38A6C4985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Verdana" panose="020B0604030504040204" pitchFamily="34" charset="0"/>
                <a:ea typeface="Verdana" panose="020B0604030504040204" pitchFamily="34" charset="0"/>
              </a:rPr>
              <a:t>Why is this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AB7A0-24E3-3827-84A1-91605F4A8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Compliance</a:t>
            </a:r>
            <a:endParaRPr lang="en-US" sz="2400" dirty="0">
              <a:highlight>
                <a:srgbClr val="FFFF00"/>
              </a:highligh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08025" lvl="1" indent="-342900"/>
            <a:r>
              <a:rPr lang="en-US" sz="2400" spc="150" dirty="0">
                <a:latin typeface="Verdana" panose="020B0604030504040204" pitchFamily="34" charset="0"/>
                <a:ea typeface="Verdana" panose="020B0604030504040204" pitchFamily="34" charset="0"/>
              </a:rPr>
              <a:t>Federal deadlines &amp; timelines</a:t>
            </a:r>
            <a:endParaRPr lang="en-US" sz="2400" spc="150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>
              <a:buClr>
                <a:srgbClr val="0F6FC6"/>
              </a:buClr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Internal Controls</a:t>
            </a:r>
          </a:p>
          <a:p>
            <a:pPr marL="708025" lvl="1" indent="-342900">
              <a:buClr>
                <a:srgbClr val="009DD9"/>
              </a:buClr>
            </a:pPr>
            <a:r>
              <a:rPr lang="en-US" sz="2400" spc="15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Separation of duties, fraud prevention, consistent application of institutional policies &amp; procedures</a:t>
            </a:r>
          </a:p>
          <a:p>
            <a:pPr>
              <a:buClr>
                <a:srgbClr val="0F6FC6"/>
              </a:buClr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Administrative Capability</a:t>
            </a:r>
          </a:p>
          <a:p>
            <a:pPr marL="708025" lvl="1" indent="-342900"/>
            <a:r>
              <a:rPr lang="en-US" sz="2400" spc="15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Accurate disbursements, refunds, repayments, grades, last date of attendance (LDAs)</a:t>
            </a:r>
          </a:p>
        </p:txBody>
      </p:sp>
    </p:spTree>
    <p:extLst>
      <p:ext uri="{BB962C8B-B14F-4D97-AF65-F5344CB8AC3E}">
        <p14:creationId xmlns:p14="http://schemas.microsoft.com/office/powerpoint/2010/main" val="28260338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background with a tree and a wave&#10;&#10;AI-generated content may be incorrect.">
            <a:extLst>
              <a:ext uri="{FF2B5EF4-FFF2-40B4-BE49-F238E27FC236}">
                <a16:creationId xmlns:a16="http://schemas.microsoft.com/office/drawing/2014/main" id="{645411F6-7D8F-04AC-B46C-83599E8EEC6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2"/>
          <a:stretch>
            <a:fillRect/>
          </a:stretch>
        </p:blipFill>
        <p:spPr>
          <a:xfrm>
            <a:off x="0" y="0"/>
            <a:ext cx="12191980" cy="6858000"/>
          </a:xfrm>
          <a:prstGeom prst="rect">
            <a:avLst/>
          </a:prstGeom>
        </p:spPr>
      </p:pic>
      <p:sp>
        <p:nvSpPr>
          <p:cNvPr id="197" name="Google Shape;197;g265b2f44757_0_1971"/>
          <p:cNvSpPr txBox="1">
            <a:spLocks noGrp="1"/>
          </p:cNvSpPr>
          <p:nvPr>
            <p:ph type="title"/>
          </p:nvPr>
        </p:nvSpPr>
        <p:spPr>
          <a:xfrm>
            <a:off x="2095501" y="591587"/>
            <a:ext cx="8020125" cy="6232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The Key Players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98" name="Google Shape;198;g265b2f44757_0_1971"/>
          <p:cNvSpPr/>
          <p:nvPr/>
        </p:nvSpPr>
        <p:spPr>
          <a:xfrm>
            <a:off x="2254778" y="2410476"/>
            <a:ext cx="1160775" cy="11607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g265b2f44757_0_1971"/>
          <p:cNvSpPr/>
          <p:nvPr/>
        </p:nvSpPr>
        <p:spPr>
          <a:xfrm>
            <a:off x="2254778" y="4229143"/>
            <a:ext cx="1160775" cy="11607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g265b2f44757_0_1971"/>
          <p:cNvSpPr/>
          <p:nvPr/>
        </p:nvSpPr>
        <p:spPr>
          <a:xfrm>
            <a:off x="5390216" y="4179345"/>
            <a:ext cx="1160775" cy="11607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g265b2f44757_0_1971"/>
          <p:cNvSpPr txBox="1"/>
          <p:nvPr/>
        </p:nvSpPr>
        <p:spPr>
          <a:xfrm>
            <a:off x="2356080" y="2834114"/>
            <a:ext cx="1010925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135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Registration</a:t>
            </a:r>
            <a:endParaRPr/>
          </a:p>
        </p:txBody>
      </p:sp>
      <p:cxnSp>
        <p:nvCxnSpPr>
          <p:cNvPr id="202" name="Google Shape;202;g265b2f44757_0_1971"/>
          <p:cNvCxnSpPr>
            <a:stCxn id="198" idx="6"/>
            <a:endCxn id="203" idx="2"/>
          </p:cNvCxnSpPr>
          <p:nvPr/>
        </p:nvCxnSpPr>
        <p:spPr>
          <a:xfrm>
            <a:off x="3415552" y="2990862"/>
            <a:ext cx="4369950" cy="54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04" name="Google Shape;204;g265b2f44757_0_1971"/>
          <p:cNvCxnSpPr>
            <a:stCxn id="198" idx="7"/>
          </p:cNvCxnSpPr>
          <p:nvPr/>
        </p:nvCxnSpPr>
        <p:spPr>
          <a:xfrm rot="10800000" flipH="1">
            <a:off x="3245562" y="1874416"/>
            <a:ext cx="1045125" cy="70605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05" name="Google Shape;205;g265b2f44757_0_1971"/>
          <p:cNvSpPr txBox="1"/>
          <p:nvPr/>
        </p:nvSpPr>
        <p:spPr>
          <a:xfrm rot="-1981787">
            <a:off x="3221324" y="1924963"/>
            <a:ext cx="1277990" cy="484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Report to NSLDS</a:t>
            </a:r>
            <a:endParaRPr dirty="0"/>
          </a:p>
        </p:txBody>
      </p:sp>
      <p:cxnSp>
        <p:nvCxnSpPr>
          <p:cNvPr id="206" name="Google Shape;206;g265b2f44757_0_1971"/>
          <p:cNvCxnSpPr>
            <a:stCxn id="198" idx="5"/>
            <a:endCxn id="200" idx="1"/>
          </p:cNvCxnSpPr>
          <p:nvPr/>
        </p:nvCxnSpPr>
        <p:spPr>
          <a:xfrm>
            <a:off x="3245562" y="3401258"/>
            <a:ext cx="2314575" cy="94815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07" name="Google Shape;207;g265b2f44757_0_1971"/>
          <p:cNvSpPr txBox="1"/>
          <p:nvPr/>
        </p:nvSpPr>
        <p:spPr>
          <a:xfrm>
            <a:off x="2384656" y="4678198"/>
            <a:ext cx="1010925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135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Admissions</a:t>
            </a:r>
            <a:endParaRPr/>
          </a:p>
        </p:txBody>
      </p:sp>
      <p:cxnSp>
        <p:nvCxnSpPr>
          <p:cNvPr id="208" name="Google Shape;208;g265b2f44757_0_1971"/>
          <p:cNvCxnSpPr>
            <a:stCxn id="207" idx="3"/>
            <a:endCxn id="200" idx="2"/>
          </p:cNvCxnSpPr>
          <p:nvPr/>
        </p:nvCxnSpPr>
        <p:spPr>
          <a:xfrm flipV="1">
            <a:off x="3395581" y="4759732"/>
            <a:ext cx="1994635" cy="5695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09" name="Google Shape;209;g265b2f44757_0_1971"/>
          <p:cNvCxnSpPr>
            <a:stCxn id="199" idx="0"/>
            <a:endCxn id="198" idx="4"/>
          </p:cNvCxnSpPr>
          <p:nvPr/>
        </p:nvCxnSpPr>
        <p:spPr>
          <a:xfrm rot="10800000">
            <a:off x="2835164" y="3571242"/>
            <a:ext cx="0" cy="657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10" name="Google Shape;210;g265b2f44757_0_1971"/>
          <p:cNvSpPr txBox="1"/>
          <p:nvPr/>
        </p:nvSpPr>
        <p:spPr>
          <a:xfrm>
            <a:off x="2095501" y="3571336"/>
            <a:ext cx="1094175" cy="69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Unlocks ability to register </a:t>
            </a:r>
            <a:endParaRPr dirty="0"/>
          </a:p>
        </p:txBody>
      </p:sp>
      <p:sp>
        <p:nvSpPr>
          <p:cNvPr id="211" name="Google Shape;211;g265b2f44757_0_1971"/>
          <p:cNvSpPr txBox="1"/>
          <p:nvPr/>
        </p:nvSpPr>
        <p:spPr>
          <a:xfrm>
            <a:off x="3396929" y="4560035"/>
            <a:ext cx="2073908" cy="484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Tells FA what kind of</a:t>
            </a:r>
            <a:br>
              <a:rPr lang="en-US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has been admitted</a:t>
            </a:r>
            <a:endParaRPr dirty="0"/>
          </a:p>
        </p:txBody>
      </p:sp>
      <p:sp>
        <p:nvSpPr>
          <p:cNvPr id="212" name="Google Shape;212;g265b2f44757_0_1971"/>
          <p:cNvSpPr txBox="1"/>
          <p:nvPr/>
        </p:nvSpPr>
        <p:spPr>
          <a:xfrm rot="1285456">
            <a:off x="3322628" y="3587998"/>
            <a:ext cx="2228003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Determine enrollment level</a:t>
            </a:r>
            <a:endParaRPr dirty="0"/>
          </a:p>
        </p:txBody>
      </p:sp>
      <p:sp>
        <p:nvSpPr>
          <p:cNvPr id="213" name="Google Shape;213;g265b2f44757_0_1971"/>
          <p:cNvSpPr txBox="1"/>
          <p:nvPr/>
        </p:nvSpPr>
        <p:spPr>
          <a:xfrm>
            <a:off x="4780819" y="2723296"/>
            <a:ext cx="2025450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Reports fees and charges</a:t>
            </a:r>
            <a:endParaRPr/>
          </a:p>
        </p:txBody>
      </p:sp>
      <p:sp>
        <p:nvSpPr>
          <p:cNvPr id="203" name="Google Shape;203;g265b2f44757_0_1971"/>
          <p:cNvSpPr/>
          <p:nvPr/>
        </p:nvSpPr>
        <p:spPr>
          <a:xfrm>
            <a:off x="7785509" y="2415815"/>
            <a:ext cx="1160775" cy="11607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g265b2f44757_0_1971"/>
          <p:cNvSpPr txBox="1"/>
          <p:nvPr/>
        </p:nvSpPr>
        <p:spPr>
          <a:xfrm>
            <a:off x="5470838" y="4561879"/>
            <a:ext cx="1010925" cy="484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135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Financial Aid</a:t>
            </a:r>
            <a:endParaRPr/>
          </a:p>
        </p:txBody>
      </p:sp>
      <p:cxnSp>
        <p:nvCxnSpPr>
          <p:cNvPr id="215" name="Google Shape;215;g265b2f44757_0_1971"/>
          <p:cNvCxnSpPr>
            <a:stCxn id="200" idx="7"/>
            <a:endCxn id="203" idx="3"/>
          </p:cNvCxnSpPr>
          <p:nvPr/>
        </p:nvCxnSpPr>
        <p:spPr>
          <a:xfrm rot="10800000" flipH="1">
            <a:off x="6380999" y="3406586"/>
            <a:ext cx="1574550" cy="94275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16" name="Google Shape;216;g265b2f44757_0_1971"/>
          <p:cNvSpPr txBox="1"/>
          <p:nvPr/>
        </p:nvSpPr>
        <p:spPr>
          <a:xfrm rot="-1825698">
            <a:off x="6275132" y="3632082"/>
            <a:ext cx="1803620" cy="484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Authorizes Aid</a:t>
            </a:r>
            <a:br>
              <a:rPr lang="en-US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Initiates disbursement</a:t>
            </a:r>
            <a:endParaRPr dirty="0"/>
          </a:p>
        </p:txBody>
      </p:sp>
      <p:cxnSp>
        <p:nvCxnSpPr>
          <p:cNvPr id="217" name="Google Shape;217;g265b2f44757_0_1971"/>
          <p:cNvCxnSpPr>
            <a:stCxn id="200" idx="6"/>
          </p:cNvCxnSpPr>
          <p:nvPr/>
        </p:nvCxnSpPr>
        <p:spPr>
          <a:xfrm>
            <a:off x="6550991" y="4759732"/>
            <a:ext cx="2016675" cy="13635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18" name="Google Shape;218;g265b2f44757_0_1971"/>
          <p:cNvSpPr txBox="1"/>
          <p:nvPr/>
        </p:nvSpPr>
        <p:spPr>
          <a:xfrm rot="215452">
            <a:off x="6822714" y="4587093"/>
            <a:ext cx="1514252" cy="484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Report Originations</a:t>
            </a:r>
            <a:br>
              <a:rPr lang="en-US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Payments to COD</a:t>
            </a:r>
            <a:endParaRPr dirty="0"/>
          </a:p>
        </p:txBody>
      </p:sp>
      <p:sp>
        <p:nvSpPr>
          <p:cNvPr id="219" name="Google Shape;219;g265b2f44757_0_1971"/>
          <p:cNvSpPr txBox="1"/>
          <p:nvPr/>
        </p:nvSpPr>
        <p:spPr>
          <a:xfrm>
            <a:off x="7860518" y="2753869"/>
            <a:ext cx="1010925" cy="484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135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Student Accounts</a:t>
            </a:r>
            <a:endParaRPr/>
          </a:p>
        </p:txBody>
      </p:sp>
      <p:cxnSp>
        <p:nvCxnSpPr>
          <p:cNvPr id="220" name="Google Shape;220;g265b2f44757_0_1971"/>
          <p:cNvCxnSpPr/>
          <p:nvPr/>
        </p:nvCxnSpPr>
        <p:spPr>
          <a:xfrm>
            <a:off x="6768937" y="1687697"/>
            <a:ext cx="1186650" cy="889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21" name="Google Shape;221;g265b2f44757_0_1971"/>
          <p:cNvSpPr txBox="1"/>
          <p:nvPr/>
        </p:nvSpPr>
        <p:spPr>
          <a:xfrm rot="2154098">
            <a:off x="6610823" y="1888045"/>
            <a:ext cx="1531766" cy="484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Drawdown/Return</a:t>
            </a:r>
            <a:br>
              <a:rPr lang="en-US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Money to G6</a:t>
            </a:r>
            <a:endParaRPr dirty="0"/>
          </a:p>
        </p:txBody>
      </p:sp>
      <p:cxnSp>
        <p:nvCxnSpPr>
          <p:cNvPr id="222" name="Google Shape;222;g265b2f44757_0_1971"/>
          <p:cNvCxnSpPr>
            <a:stCxn id="203" idx="5"/>
          </p:cNvCxnSpPr>
          <p:nvPr/>
        </p:nvCxnSpPr>
        <p:spPr>
          <a:xfrm>
            <a:off x="8776292" y="3406599"/>
            <a:ext cx="1234350" cy="82237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23" name="Google Shape;223;g265b2f44757_0_1971"/>
          <p:cNvSpPr txBox="1"/>
          <p:nvPr/>
        </p:nvSpPr>
        <p:spPr>
          <a:xfrm rot="2066568">
            <a:off x="8673329" y="3593106"/>
            <a:ext cx="1552391" cy="484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Revenue goes to </a:t>
            </a:r>
            <a:endParaRPr lang="en-US" dirty="0"/>
          </a:p>
          <a:p>
            <a:r>
              <a:rPr lang="en-US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Accounting Dept</a:t>
            </a:r>
            <a:endParaRPr lang="en-US" dirty="0"/>
          </a:p>
        </p:txBody>
      </p:sp>
      <p:cxnSp>
        <p:nvCxnSpPr>
          <p:cNvPr id="224" name="Google Shape;224;g265b2f44757_0_1971"/>
          <p:cNvCxnSpPr>
            <a:stCxn id="203" idx="7"/>
          </p:cNvCxnSpPr>
          <p:nvPr/>
        </p:nvCxnSpPr>
        <p:spPr>
          <a:xfrm rot="10800000" flipH="1">
            <a:off x="8776293" y="1675005"/>
            <a:ext cx="1059525" cy="910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25" name="Google Shape;225;g265b2f44757_0_1971"/>
          <p:cNvSpPr txBox="1"/>
          <p:nvPr/>
        </p:nvSpPr>
        <p:spPr>
          <a:xfrm rot="-2532823">
            <a:off x="8669600" y="1873802"/>
            <a:ext cx="1272907" cy="484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Credit balance</a:t>
            </a:r>
            <a:br>
              <a:rPr lang="en-US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the student</a:t>
            </a:r>
            <a:endParaRPr dirty="0"/>
          </a:p>
        </p:txBody>
      </p:sp>
      <p:cxnSp>
        <p:nvCxnSpPr>
          <p:cNvPr id="226" name="Google Shape;226;g265b2f44757_0_1971"/>
          <p:cNvCxnSpPr>
            <a:endCxn id="200" idx="3"/>
          </p:cNvCxnSpPr>
          <p:nvPr/>
        </p:nvCxnSpPr>
        <p:spPr>
          <a:xfrm rot="10800000" flipH="1">
            <a:off x="4735132" y="5170128"/>
            <a:ext cx="825075" cy="710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27" name="Google Shape;227;g265b2f44757_0_1971"/>
          <p:cNvSpPr txBox="1"/>
          <p:nvPr/>
        </p:nvSpPr>
        <p:spPr>
          <a:xfrm rot="-2362081">
            <a:off x="4733479" y="5281160"/>
            <a:ext cx="784646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FAFSAs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16281</TotalTime>
  <Words>1450</Words>
  <Application>Microsoft Office PowerPoint</Application>
  <PresentationFormat>Widescreen</PresentationFormat>
  <Paragraphs>266</Paragraphs>
  <Slides>32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ＭＳ Ｐゴシック</vt:lpstr>
      <vt:lpstr>Aptos</vt:lpstr>
      <vt:lpstr>Arial</vt:lpstr>
      <vt:lpstr>Calibri</vt:lpstr>
      <vt:lpstr>Century Schoolbook</vt:lpstr>
      <vt:lpstr>Corbel</vt:lpstr>
      <vt:lpstr>Verdana</vt:lpstr>
      <vt:lpstr>Wingdings</vt:lpstr>
      <vt:lpstr>Wingdings 2</vt:lpstr>
      <vt:lpstr>View</vt:lpstr>
      <vt:lpstr>FinAidlandia</vt:lpstr>
      <vt:lpstr>“NO!”landia</vt:lpstr>
      <vt:lpstr>FEDlandia</vt:lpstr>
      <vt:lpstr>About Me</vt:lpstr>
      <vt:lpstr>Today’s Agenda</vt:lpstr>
      <vt:lpstr>Why do we have compliance rules?</vt:lpstr>
      <vt:lpstr>Why do we have compliance rules?</vt:lpstr>
      <vt:lpstr>Why is this important?</vt:lpstr>
      <vt:lpstr>The Key Players</vt:lpstr>
      <vt:lpstr>But wait… there’s more…</vt:lpstr>
      <vt:lpstr>Who do your FAAs interact with? Where do you fit?</vt:lpstr>
      <vt:lpstr>Find your opportunities for Financial Literacy</vt:lpstr>
      <vt:lpstr>The Big One: Attendance</vt:lpstr>
      <vt:lpstr>The Other Big One: Deadlines</vt:lpstr>
      <vt:lpstr>Did you know?</vt:lpstr>
      <vt:lpstr>Did you know?</vt:lpstr>
      <vt:lpstr>Satisfactory Academic Progress</vt:lpstr>
      <vt:lpstr>Pell Intensity</vt:lpstr>
      <vt:lpstr>Consumer Information</vt:lpstr>
      <vt:lpstr>New Academic Programs</vt:lpstr>
      <vt:lpstr>GE/FVT Reporting</vt:lpstr>
      <vt:lpstr>FERPA</vt:lpstr>
      <vt:lpstr>What is an Educational Record?</vt:lpstr>
      <vt:lpstr>Did you know?</vt:lpstr>
      <vt:lpstr>Did you know?</vt:lpstr>
      <vt:lpstr>Did you know?</vt:lpstr>
      <vt:lpstr>Did you know?</vt:lpstr>
      <vt:lpstr>Why is this important?</vt:lpstr>
      <vt:lpstr>Mentimeter – WWYD? </vt:lpstr>
      <vt:lpstr>Questions/Comments?</vt:lpstr>
      <vt:lpstr>What committees do you serve on at your campus?</vt:lpstr>
      <vt:lpstr>Helpful Talking Point “Why’s”</vt:lpstr>
    </vt:vector>
  </TitlesOfParts>
  <Company>Rogue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Everett, Frankie E.</dc:creator>
  <cp:lastModifiedBy>Everett, Frankie E.</cp:lastModifiedBy>
  <cp:revision>26</cp:revision>
  <cp:lastPrinted>2025-11-13T01:04:19Z</cp:lastPrinted>
  <dcterms:created xsi:type="dcterms:W3CDTF">2025-10-28T16:55:36Z</dcterms:created>
  <dcterms:modified xsi:type="dcterms:W3CDTF">2026-01-29T17:07:02Z</dcterms:modified>
</cp:coreProperties>
</file>