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18288000" cy="10287000"/>
  <p:notesSz cx="6950075" cy="92360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dec Pro ExtraBold" panose="020B0604020202020204" charset="0"/>
      <p:regular r:id="rId16"/>
    </p:embeddedFont>
    <p:embeddedFont>
      <p:font typeface="Montserrat Light" panose="00000400000000000000" pitchFamily="2" charset="0"/>
      <p:regular r:id="rId17"/>
      <p:italic r:id="rId18"/>
    </p:embeddedFont>
    <p:embeddedFont>
      <p:font typeface="Montserrat Light Bold" panose="020B0604020202020204" charset="0"/>
      <p:regular r:id="rId19"/>
    </p:embeddedFont>
    <p:embeddedFont>
      <p:font typeface="Open Sauce" panose="020B0604020202020204" charset="0"/>
      <p:regular r:id="rId20"/>
    </p:embeddedFont>
    <p:embeddedFont>
      <p:font typeface="Proxima Nova" panose="02000506030000020004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78410" autoAdjust="0"/>
  </p:normalViewPr>
  <p:slideViewPr>
    <p:cSldViewPr>
      <p:cViewPr varScale="1">
        <p:scale>
          <a:sx n="59" d="100"/>
          <a:sy n="59" d="100"/>
        </p:scale>
        <p:origin x="13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159308F-3202-4DDB-8AF3-B32C4F08C64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61FDDA4-8C57-492D-933C-CB4F5EE96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7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everyone complete the FREE assessment ahead of time? (10 min)</a:t>
            </a:r>
          </a:p>
          <a:p>
            <a:r>
              <a:rPr lang="en-US" dirty="0"/>
              <a:t>Download free assessment – most info on pages 1-2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FDDA4-8C57-492D-933C-CB4F5EE967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FDDA4-8C57-492D-933C-CB4F5EE967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5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History – page 4</a:t>
            </a:r>
          </a:p>
          <a:p>
            <a:r>
              <a:rPr lang="en-US" dirty="0"/>
              <a:t>Dr William Marston – Harvard psychologist in 1920s</a:t>
            </a:r>
          </a:p>
          <a:p>
            <a:r>
              <a:rPr lang="en-US" dirty="0"/>
              <a:t>Based on normal, healthy psychology</a:t>
            </a:r>
          </a:p>
          <a:p>
            <a:r>
              <a:rPr lang="en-US" dirty="0"/>
              <a:t>Behavioral styles</a:t>
            </a:r>
          </a:p>
          <a:p>
            <a:r>
              <a:rPr lang="en-US" dirty="0"/>
              <a:t>Two drivers: Motor/pace (horizontal) and Compass/priority (vertical)</a:t>
            </a:r>
          </a:p>
          <a:p>
            <a:r>
              <a:rPr lang="en-US" dirty="0"/>
              <a:t> - closer to outside = more defined/prominent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FDDA4-8C57-492D-933C-CB4F5EE967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0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FDDA4-8C57-492D-933C-CB4F5EE967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46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8</a:t>
            </a:r>
          </a:p>
          <a:p>
            <a:r>
              <a:rPr lang="en-US" dirty="0"/>
              <a:t>Dominance – results driven, direct, assertive</a:t>
            </a:r>
          </a:p>
          <a:p>
            <a:r>
              <a:rPr lang="en-US" dirty="0"/>
              <a:t>Inspiring/Influence – enthusiastic, social, persuasive</a:t>
            </a:r>
          </a:p>
          <a:p>
            <a:r>
              <a:rPr lang="en-US" dirty="0"/>
              <a:t>Supportive/Steadiness – Supportive, reliable, calm</a:t>
            </a:r>
          </a:p>
          <a:p>
            <a:r>
              <a:rPr lang="en-US" dirty="0"/>
              <a:t>Cautious/Conscientiousness – Analytical, detail-oriented, precise </a:t>
            </a:r>
          </a:p>
          <a:p>
            <a:r>
              <a:rPr lang="en-US" dirty="0"/>
              <a:t>*most people display some of all the styles</a:t>
            </a:r>
          </a:p>
          <a:p>
            <a:endParaRPr lang="en-US" dirty="0"/>
          </a:p>
          <a:p>
            <a:r>
              <a:rPr lang="en-US" dirty="0"/>
              <a:t>Questions:</a:t>
            </a:r>
          </a:p>
          <a:p>
            <a:r>
              <a:rPr lang="en-US" dirty="0"/>
              <a:t> - Do you think your </a:t>
            </a:r>
            <a:r>
              <a:rPr lang="en-US" dirty="0" err="1"/>
              <a:t>DiSC</a:t>
            </a:r>
            <a:r>
              <a:rPr lang="en-US" dirty="0"/>
              <a:t> accurately reflects your behavioral/communication style?</a:t>
            </a:r>
          </a:p>
          <a:p>
            <a:r>
              <a:rPr lang="en-US" dirty="0"/>
              <a:t> - What surprised you about your style?</a:t>
            </a:r>
          </a:p>
          <a:p>
            <a:r>
              <a:rPr lang="en-US" dirty="0"/>
              <a:t> - What some strengths and challenges to your type?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FDDA4-8C57-492D-933C-CB4F5EE967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4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Tips for interacting with each style:</a:t>
            </a:r>
          </a:p>
          <a:p>
            <a:r>
              <a:rPr lang="en-US" dirty="0"/>
              <a:t>  - D: Be direct and focus on results.</a:t>
            </a:r>
          </a:p>
          <a:p>
            <a:r>
              <a:rPr lang="en-US" dirty="0"/>
              <a:t>  - I: Be friendly and engage in open conversation.</a:t>
            </a:r>
          </a:p>
          <a:p>
            <a:r>
              <a:rPr lang="en-US" dirty="0"/>
              <a:t>  - S: Be supportive and provide assurance.</a:t>
            </a:r>
          </a:p>
          <a:p>
            <a:r>
              <a:rPr lang="en-US" dirty="0"/>
              <a:t>  - C: Be precise and provide detailed information.</a:t>
            </a:r>
          </a:p>
          <a:p>
            <a:r>
              <a:rPr lang="en-US" dirty="0"/>
              <a:t>• Example scenarios in financial aid.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FDDA4-8C57-492D-933C-CB4F5EE967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0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everyone move to a corner of the room based on their </a:t>
            </a:r>
            <a:r>
              <a:rPr lang="en-US" dirty="0" err="1"/>
              <a:t>DiSC</a:t>
            </a:r>
            <a:r>
              <a:rPr lang="en-US" dirty="0"/>
              <a:t> letter (groups)</a:t>
            </a:r>
          </a:p>
          <a:p>
            <a:endParaRPr lang="en-US" dirty="0"/>
          </a:p>
          <a:p>
            <a:r>
              <a:rPr lang="en-US" dirty="0"/>
              <a:t>Reflection questions – 15-20 min: (Come back as a group to discuss)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FDDA4-8C57-492D-933C-CB4F5EE967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Reflection questions – 3-5 min/question: (Come back as a group to discuss) </a:t>
            </a:r>
          </a:p>
          <a:p>
            <a:r>
              <a:rPr lang="en-US" dirty="0"/>
              <a:t> - What are some assumptions others may make of your style?</a:t>
            </a:r>
          </a:p>
          <a:p>
            <a:r>
              <a:rPr lang="en-US" dirty="0"/>
              <a:t> - What are some assumptions you may make of other styles?</a:t>
            </a:r>
          </a:p>
          <a:p>
            <a:pPr defTabSz="924916">
              <a:defRPr/>
            </a:pPr>
            <a:r>
              <a:rPr lang="en-US" dirty="0"/>
              <a:t> - What challenges/obstacles have you come across due to not understanding their type/style? Example?</a:t>
            </a:r>
          </a:p>
          <a:p>
            <a:pPr defTabSz="924916">
              <a:defRPr/>
            </a:pPr>
            <a:r>
              <a:rPr lang="en-US" dirty="0"/>
              <a:t> - What could you do differently to meet someone else’s style?</a:t>
            </a:r>
          </a:p>
          <a:p>
            <a:pPr defTabSz="924916">
              <a:defRPr/>
            </a:pPr>
            <a:r>
              <a:rPr lang="en-US" dirty="0"/>
              <a:t> - What would you like others to know about you?</a:t>
            </a:r>
          </a:p>
          <a:p>
            <a:pPr defTabSz="924916">
              <a:defRPr/>
            </a:pPr>
            <a:r>
              <a:rPr lang="en-US" dirty="0"/>
              <a:t> - How does your style help you in your role as an FAA?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FDDA4-8C57-492D-933C-CB4F5EE967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7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FDDA4-8C57-492D-933C-CB4F5EE967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.svg"/><Relationship Id="rId3" Type="http://schemas.openxmlformats.org/officeDocument/2006/relationships/image" Target="../media/image20.png"/><Relationship Id="rId7" Type="http://schemas.openxmlformats.org/officeDocument/2006/relationships/image" Target="../media/image29.jpe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5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52928" y="606695"/>
            <a:ext cx="4869418" cy="598061"/>
            <a:chOff x="0" y="0"/>
            <a:chExt cx="1162262" cy="1427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62262" cy="142749"/>
            </a:xfrm>
            <a:custGeom>
              <a:avLst/>
              <a:gdLst/>
              <a:ahLst/>
              <a:cxnLst/>
              <a:rect l="l" t="t" r="r" b="b"/>
              <a:pathLst>
                <a:path w="1162262" h="142749">
                  <a:moveTo>
                    <a:pt x="28618" y="0"/>
                  </a:moveTo>
                  <a:lnTo>
                    <a:pt x="1133643" y="0"/>
                  </a:lnTo>
                  <a:cubicBezTo>
                    <a:pt x="1141233" y="0"/>
                    <a:pt x="1148513" y="3015"/>
                    <a:pt x="1153880" y="8382"/>
                  </a:cubicBezTo>
                  <a:cubicBezTo>
                    <a:pt x="1159247" y="13749"/>
                    <a:pt x="1162262" y="21028"/>
                    <a:pt x="1162262" y="28618"/>
                  </a:cubicBezTo>
                  <a:lnTo>
                    <a:pt x="1162262" y="114130"/>
                  </a:lnTo>
                  <a:cubicBezTo>
                    <a:pt x="1162262" y="129936"/>
                    <a:pt x="1149449" y="142749"/>
                    <a:pt x="1133643" y="142749"/>
                  </a:cubicBezTo>
                  <a:lnTo>
                    <a:pt x="28618" y="142749"/>
                  </a:lnTo>
                  <a:cubicBezTo>
                    <a:pt x="21028" y="142749"/>
                    <a:pt x="13749" y="139734"/>
                    <a:pt x="8382" y="134367"/>
                  </a:cubicBezTo>
                  <a:cubicBezTo>
                    <a:pt x="3015" y="129000"/>
                    <a:pt x="0" y="121720"/>
                    <a:pt x="0" y="114130"/>
                  </a:cubicBezTo>
                  <a:lnTo>
                    <a:pt x="0" y="28618"/>
                  </a:lnTo>
                  <a:cubicBezTo>
                    <a:pt x="0" y="21028"/>
                    <a:pt x="3015" y="13749"/>
                    <a:pt x="8382" y="8382"/>
                  </a:cubicBezTo>
                  <a:cubicBezTo>
                    <a:pt x="13749" y="3015"/>
                    <a:pt x="21028" y="0"/>
                    <a:pt x="286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162262" cy="161799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OASFAA CONFERENCE 2026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867228" y="6551189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ASSESSMENT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52928" y="5109344"/>
            <a:ext cx="10756200" cy="177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13"/>
              </a:lnSpc>
            </a:pPr>
            <a:r>
              <a:rPr lang="en-US" sz="12306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DISC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48178" y="4050704"/>
            <a:ext cx="6645773" cy="98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FINDING YOUR COMMUNICATION TREASURE WITH THE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F5A3797-884B-4433-A8B3-68E6DAB8F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3714" y="3055463"/>
            <a:ext cx="4648199" cy="4702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627" y="2901697"/>
            <a:ext cx="1400485" cy="5377852"/>
            <a:chOff x="0" y="0"/>
            <a:chExt cx="368852" cy="14163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416389"/>
            </a:xfrm>
            <a:custGeom>
              <a:avLst/>
              <a:gdLst/>
              <a:ahLst/>
              <a:cxnLst/>
              <a:rect l="l" t="t" r="r" b="b"/>
              <a:pathLst>
                <a:path w="368852" h="1416389">
                  <a:moveTo>
                    <a:pt x="0" y="0"/>
                  </a:moveTo>
                  <a:lnTo>
                    <a:pt x="368852" y="0"/>
                  </a:lnTo>
                  <a:lnTo>
                    <a:pt x="368852" y="1416389"/>
                  </a:lnTo>
                  <a:lnTo>
                    <a:pt x="0" y="141638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8852" cy="1435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772900" y="1028700"/>
            <a:ext cx="5486400" cy="7980897"/>
          </a:xfrm>
          <a:custGeom>
            <a:avLst/>
            <a:gdLst/>
            <a:ahLst/>
            <a:cxnLst/>
            <a:rect l="l" t="t" r="r" b="b"/>
            <a:pathLst>
              <a:path w="5486400" h="7980897">
                <a:moveTo>
                  <a:pt x="0" y="0"/>
                </a:moveTo>
                <a:lnTo>
                  <a:pt x="5486400" y="0"/>
                </a:lnTo>
                <a:lnTo>
                  <a:pt x="5486400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9298" r="-59298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213112" y="1316966"/>
            <a:ext cx="5661991" cy="143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58"/>
              </a:lnSpc>
            </a:pPr>
            <a:r>
              <a:rPr lang="en-US" sz="7868" spc="771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Content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00000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24659" y="396515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00000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24659" y="484631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00000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24659" y="564343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00000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44260" y="643580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00000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44260" y="726677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00000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00737" y="3333137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What is DiSC?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00737" y="4127355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What DiSC is not?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00737" y="5047445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DiSC Details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00737" y="5841663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Activity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00737" y="6642507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Discussion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00737" y="7434884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Wrap up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262642" y="-3904566"/>
            <a:ext cx="8637895" cy="86378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61103" y="1342561"/>
            <a:ext cx="1164616" cy="1910409"/>
            <a:chOff x="0" y="0"/>
            <a:chExt cx="1451520" cy="2381040"/>
          </a:xfrm>
        </p:grpSpPr>
        <p:sp>
          <p:nvSpPr>
            <p:cNvPr id="11" name="Freeform 11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601480" y="1995347"/>
            <a:ext cx="325815" cy="605415"/>
            <a:chOff x="0" y="0"/>
            <a:chExt cx="406080" cy="754560"/>
          </a:xfrm>
        </p:grpSpPr>
        <p:sp>
          <p:nvSpPr>
            <p:cNvPr id="13" name="Freeform 13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907654" y="1519911"/>
            <a:ext cx="5916664" cy="1537801"/>
            <a:chOff x="0" y="0"/>
            <a:chExt cx="7374240" cy="1916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914512" y="3230440"/>
            <a:ext cx="1165193" cy="1910409"/>
            <a:chOff x="0" y="0"/>
            <a:chExt cx="1452240" cy="2381040"/>
          </a:xfrm>
        </p:grpSpPr>
        <p:sp>
          <p:nvSpPr>
            <p:cNvPr id="17" name="Freeform 17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601958" y="3883226"/>
            <a:ext cx="325815" cy="605415"/>
            <a:chOff x="0" y="0"/>
            <a:chExt cx="406080" cy="754560"/>
          </a:xfrm>
        </p:grpSpPr>
        <p:sp>
          <p:nvSpPr>
            <p:cNvPr id="19" name="Freeform 19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670275" y="3407790"/>
            <a:ext cx="5918974" cy="1537801"/>
            <a:chOff x="0" y="0"/>
            <a:chExt cx="7377120" cy="1916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98AEC8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8747792" y="1741356"/>
            <a:ext cx="847584" cy="1009028"/>
          </a:xfrm>
          <a:custGeom>
            <a:avLst/>
            <a:gdLst/>
            <a:ahLst/>
            <a:cxnLst/>
            <a:rect l="l" t="t" r="r" b="b"/>
            <a:pathLst>
              <a:path w="847584" h="1009028">
                <a:moveTo>
                  <a:pt x="0" y="0"/>
                </a:moveTo>
                <a:lnTo>
                  <a:pt x="847584" y="0"/>
                </a:lnTo>
                <a:lnTo>
                  <a:pt x="847584" y="1009028"/>
                </a:lnTo>
                <a:lnTo>
                  <a:pt x="0" y="1009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7309182" y="5460012"/>
            <a:ext cx="1164616" cy="1910409"/>
            <a:chOff x="0" y="0"/>
            <a:chExt cx="1451520" cy="2381040"/>
          </a:xfrm>
        </p:grpSpPr>
        <p:sp>
          <p:nvSpPr>
            <p:cNvPr id="24" name="Freeform 24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449560" y="6112798"/>
            <a:ext cx="325815" cy="605415"/>
            <a:chOff x="0" y="0"/>
            <a:chExt cx="406080" cy="754560"/>
          </a:xfrm>
        </p:grpSpPr>
        <p:sp>
          <p:nvSpPr>
            <p:cNvPr id="26" name="Freeform 26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7755734" y="5637362"/>
            <a:ext cx="5916664" cy="1537801"/>
            <a:chOff x="0" y="0"/>
            <a:chExt cx="7374240" cy="19166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762591" y="7347891"/>
            <a:ext cx="1165193" cy="1910409"/>
            <a:chOff x="0" y="0"/>
            <a:chExt cx="1452240" cy="2381040"/>
          </a:xfrm>
        </p:grpSpPr>
        <p:sp>
          <p:nvSpPr>
            <p:cNvPr id="30" name="Freeform 30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1450038" y="8000677"/>
            <a:ext cx="325815" cy="605415"/>
            <a:chOff x="0" y="0"/>
            <a:chExt cx="406080" cy="754560"/>
          </a:xfrm>
        </p:grpSpPr>
        <p:sp>
          <p:nvSpPr>
            <p:cNvPr id="32" name="Freeform 32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5518354" y="7525241"/>
            <a:ext cx="5918974" cy="1537801"/>
            <a:chOff x="0" y="0"/>
            <a:chExt cx="7377120" cy="19166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98AEC8"/>
            </a:solidFill>
          </p:spPr>
        </p:sp>
      </p:grpSp>
      <p:sp>
        <p:nvSpPr>
          <p:cNvPr id="35" name="Freeform 35"/>
          <p:cNvSpPr/>
          <p:nvPr/>
        </p:nvSpPr>
        <p:spPr>
          <a:xfrm>
            <a:off x="9889965" y="3595131"/>
            <a:ext cx="976021" cy="1071481"/>
          </a:xfrm>
          <a:custGeom>
            <a:avLst/>
            <a:gdLst/>
            <a:ahLst/>
            <a:cxnLst/>
            <a:rect l="l" t="t" r="r" b="b"/>
            <a:pathLst>
              <a:path w="976021" h="1071481">
                <a:moveTo>
                  <a:pt x="0" y="0"/>
                </a:moveTo>
                <a:lnTo>
                  <a:pt x="976021" y="0"/>
                </a:lnTo>
                <a:lnTo>
                  <a:pt x="976021" y="1071480"/>
                </a:lnTo>
                <a:lnTo>
                  <a:pt x="0" y="10714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477841" y="5957903"/>
            <a:ext cx="928806" cy="896720"/>
          </a:xfrm>
          <a:custGeom>
            <a:avLst/>
            <a:gdLst/>
            <a:ahLst/>
            <a:cxnLst/>
            <a:rect l="l" t="t" r="r" b="b"/>
            <a:pathLst>
              <a:path w="928806" h="896720">
                <a:moveTo>
                  <a:pt x="0" y="0"/>
                </a:moveTo>
                <a:lnTo>
                  <a:pt x="928806" y="0"/>
                </a:lnTo>
                <a:lnTo>
                  <a:pt x="928806" y="896719"/>
                </a:lnTo>
                <a:lnTo>
                  <a:pt x="0" y="8967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9835982" y="7870488"/>
            <a:ext cx="877197" cy="877197"/>
          </a:xfrm>
          <a:custGeom>
            <a:avLst/>
            <a:gdLst/>
            <a:ahLst/>
            <a:cxnLst/>
            <a:rect l="l" t="t" r="r" b="b"/>
            <a:pathLst>
              <a:path w="877197" h="877197">
                <a:moveTo>
                  <a:pt x="0" y="0"/>
                </a:moveTo>
                <a:lnTo>
                  <a:pt x="877197" y="0"/>
                </a:lnTo>
                <a:lnTo>
                  <a:pt x="877197" y="877197"/>
                </a:lnTo>
                <a:lnTo>
                  <a:pt x="0" y="8771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286280" y="800100"/>
            <a:ext cx="5605439" cy="213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00000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What is DiSC Assessment?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713584" y="1886768"/>
            <a:ext cx="3636065" cy="7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100" spc="20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An indicator of behavioral tendencies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363363" y="1852472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079705" y="3714588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561664" y="6039458"/>
            <a:ext cx="3636065" cy="7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100" spc="20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tool to help us understand ourselves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211443" y="5969923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927784" y="7832039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109263" y="3764943"/>
            <a:ext cx="3636065" cy="7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97"/>
              </a:lnSpc>
              <a:spcBef>
                <a:spcPct val="0"/>
              </a:spcBef>
            </a:pPr>
            <a:r>
              <a:rPr lang="en-US" sz="2100" spc="20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tool to help us value and understand others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152292" y="7884771"/>
            <a:ext cx="3636065" cy="7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97"/>
              </a:lnSpc>
              <a:spcBef>
                <a:spcPct val="0"/>
              </a:spcBef>
            </a:pPr>
            <a:r>
              <a:rPr lang="en-US" sz="2100" spc="20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tool to help improve communication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262642" y="-3904566"/>
            <a:ext cx="8637895" cy="86378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61103" y="1342561"/>
            <a:ext cx="1164616" cy="1910409"/>
            <a:chOff x="0" y="0"/>
            <a:chExt cx="1451520" cy="2381040"/>
          </a:xfrm>
        </p:grpSpPr>
        <p:sp>
          <p:nvSpPr>
            <p:cNvPr id="11" name="Freeform 11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601480" y="1995347"/>
            <a:ext cx="325815" cy="605415"/>
            <a:chOff x="0" y="0"/>
            <a:chExt cx="406080" cy="754560"/>
          </a:xfrm>
        </p:grpSpPr>
        <p:sp>
          <p:nvSpPr>
            <p:cNvPr id="13" name="Freeform 13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907654" y="1519911"/>
            <a:ext cx="5916664" cy="1537801"/>
            <a:chOff x="0" y="0"/>
            <a:chExt cx="7374240" cy="1916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914512" y="3230440"/>
            <a:ext cx="1165193" cy="1910409"/>
            <a:chOff x="0" y="0"/>
            <a:chExt cx="1452240" cy="2381040"/>
          </a:xfrm>
        </p:grpSpPr>
        <p:sp>
          <p:nvSpPr>
            <p:cNvPr id="17" name="Freeform 17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601958" y="3883226"/>
            <a:ext cx="325815" cy="605415"/>
            <a:chOff x="0" y="0"/>
            <a:chExt cx="406080" cy="754560"/>
          </a:xfrm>
        </p:grpSpPr>
        <p:sp>
          <p:nvSpPr>
            <p:cNvPr id="19" name="Freeform 19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670275" y="3407790"/>
            <a:ext cx="5918974" cy="1537801"/>
            <a:chOff x="0" y="0"/>
            <a:chExt cx="7377120" cy="1916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98AEC8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8747792" y="1741356"/>
            <a:ext cx="847584" cy="1009028"/>
          </a:xfrm>
          <a:custGeom>
            <a:avLst/>
            <a:gdLst/>
            <a:ahLst/>
            <a:cxnLst/>
            <a:rect l="l" t="t" r="r" b="b"/>
            <a:pathLst>
              <a:path w="847584" h="1009028">
                <a:moveTo>
                  <a:pt x="0" y="0"/>
                </a:moveTo>
                <a:lnTo>
                  <a:pt x="847584" y="0"/>
                </a:lnTo>
                <a:lnTo>
                  <a:pt x="847584" y="1009028"/>
                </a:lnTo>
                <a:lnTo>
                  <a:pt x="0" y="1009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7309182" y="5460012"/>
            <a:ext cx="1164616" cy="1910409"/>
            <a:chOff x="0" y="0"/>
            <a:chExt cx="1451520" cy="2381040"/>
          </a:xfrm>
        </p:grpSpPr>
        <p:sp>
          <p:nvSpPr>
            <p:cNvPr id="24" name="Freeform 24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449560" y="6112798"/>
            <a:ext cx="325815" cy="605415"/>
            <a:chOff x="0" y="0"/>
            <a:chExt cx="406080" cy="754560"/>
          </a:xfrm>
        </p:grpSpPr>
        <p:sp>
          <p:nvSpPr>
            <p:cNvPr id="26" name="Freeform 26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7755734" y="5637362"/>
            <a:ext cx="5916664" cy="1537801"/>
            <a:chOff x="0" y="0"/>
            <a:chExt cx="7374240" cy="19166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762591" y="7347891"/>
            <a:ext cx="1165193" cy="1910409"/>
            <a:chOff x="0" y="0"/>
            <a:chExt cx="1452240" cy="2381040"/>
          </a:xfrm>
        </p:grpSpPr>
        <p:sp>
          <p:nvSpPr>
            <p:cNvPr id="30" name="Freeform 30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1450038" y="8000677"/>
            <a:ext cx="325815" cy="605415"/>
            <a:chOff x="0" y="0"/>
            <a:chExt cx="406080" cy="754560"/>
          </a:xfrm>
        </p:grpSpPr>
        <p:sp>
          <p:nvSpPr>
            <p:cNvPr id="32" name="Freeform 32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5518354" y="7525241"/>
            <a:ext cx="5918974" cy="1537801"/>
            <a:chOff x="0" y="0"/>
            <a:chExt cx="7377120" cy="19166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98AEC8"/>
            </a:solidFill>
          </p:spPr>
        </p:sp>
      </p:grpSp>
      <p:sp>
        <p:nvSpPr>
          <p:cNvPr id="35" name="Freeform 35"/>
          <p:cNvSpPr/>
          <p:nvPr/>
        </p:nvSpPr>
        <p:spPr>
          <a:xfrm>
            <a:off x="9889965" y="3595131"/>
            <a:ext cx="976021" cy="1071481"/>
          </a:xfrm>
          <a:custGeom>
            <a:avLst/>
            <a:gdLst/>
            <a:ahLst/>
            <a:cxnLst/>
            <a:rect l="l" t="t" r="r" b="b"/>
            <a:pathLst>
              <a:path w="976021" h="1071481">
                <a:moveTo>
                  <a:pt x="0" y="0"/>
                </a:moveTo>
                <a:lnTo>
                  <a:pt x="976021" y="0"/>
                </a:lnTo>
                <a:lnTo>
                  <a:pt x="976021" y="1071480"/>
                </a:lnTo>
                <a:lnTo>
                  <a:pt x="0" y="10714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8477841" y="5957903"/>
            <a:ext cx="928806" cy="896720"/>
          </a:xfrm>
          <a:custGeom>
            <a:avLst/>
            <a:gdLst/>
            <a:ahLst/>
            <a:cxnLst/>
            <a:rect l="l" t="t" r="r" b="b"/>
            <a:pathLst>
              <a:path w="928806" h="896720">
                <a:moveTo>
                  <a:pt x="0" y="0"/>
                </a:moveTo>
                <a:lnTo>
                  <a:pt x="928806" y="0"/>
                </a:lnTo>
                <a:lnTo>
                  <a:pt x="928806" y="896719"/>
                </a:lnTo>
                <a:lnTo>
                  <a:pt x="0" y="8967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9835982" y="7870488"/>
            <a:ext cx="877197" cy="877197"/>
          </a:xfrm>
          <a:custGeom>
            <a:avLst/>
            <a:gdLst/>
            <a:ahLst/>
            <a:cxnLst/>
            <a:rect l="l" t="t" r="r" b="b"/>
            <a:pathLst>
              <a:path w="877197" h="877197">
                <a:moveTo>
                  <a:pt x="0" y="0"/>
                </a:moveTo>
                <a:lnTo>
                  <a:pt x="877197" y="0"/>
                </a:lnTo>
                <a:lnTo>
                  <a:pt x="877197" y="877197"/>
                </a:lnTo>
                <a:lnTo>
                  <a:pt x="0" y="8771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286280" y="838200"/>
            <a:ext cx="5605439" cy="2566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23"/>
              </a:lnSpc>
              <a:spcBef>
                <a:spcPct val="0"/>
              </a:spcBef>
            </a:pPr>
            <a:r>
              <a:rPr lang="en-US" sz="4800" spc="470">
                <a:solidFill>
                  <a:srgbClr val="00000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What the DiSC Assessment is not?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713584" y="1886768"/>
            <a:ext cx="3636065" cy="7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100" spc="20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test - there is no right and wrong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363363" y="1852472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079705" y="3714588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561664" y="6039458"/>
            <a:ext cx="3636065" cy="7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100" spc="20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Box - not intended to be a labeling system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211443" y="5969923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927784" y="7832039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109263" y="3945918"/>
            <a:ext cx="3636065" cy="35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97"/>
              </a:lnSpc>
              <a:spcBef>
                <a:spcPct val="0"/>
              </a:spcBef>
            </a:pPr>
            <a:r>
              <a:rPr lang="en-US" sz="2100" spc="20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Personality Text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058469" y="7884771"/>
            <a:ext cx="3636065" cy="7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97"/>
              </a:lnSpc>
              <a:spcBef>
                <a:spcPct val="0"/>
              </a:spcBef>
            </a:pPr>
            <a:r>
              <a:rPr lang="en-US" sz="2100" spc="20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An Identity - this does not define you.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53677" y="1813937"/>
            <a:ext cx="10073991" cy="6342883"/>
          </a:xfrm>
          <a:custGeom>
            <a:avLst/>
            <a:gdLst/>
            <a:ahLst/>
            <a:cxnLst/>
            <a:rect l="l" t="t" r="r" b="b"/>
            <a:pathLst>
              <a:path w="10073991" h="6342883">
                <a:moveTo>
                  <a:pt x="0" y="0"/>
                </a:moveTo>
                <a:lnTo>
                  <a:pt x="10073991" y="0"/>
                </a:lnTo>
                <a:lnTo>
                  <a:pt x="10073991" y="6342883"/>
                </a:lnTo>
                <a:lnTo>
                  <a:pt x="0" y="63428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369190" y="8128245"/>
            <a:ext cx="4482343" cy="76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489" spc="14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Detailed, planner, analytical, love information, comfortable handling detailed tasks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71022" y="8128245"/>
            <a:ext cx="4482343" cy="76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489" spc="14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Stable, patient, loyal, friendly, fosters trust and a team environment, good listeners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07234" y="2459199"/>
            <a:ext cx="4482343" cy="76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Charismatic, outgoing, engaging, provides new perspectives, very comfortable in the spotlight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69190" y="2459199"/>
            <a:ext cx="3188166" cy="76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Outgoing, driven, confident, tend toward leadership roles, results driven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46136" y="9651592"/>
            <a:ext cx="887357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https://discpersonalitytesting.com/blog/what-is-the-disc-model/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33448" y="374453"/>
            <a:ext cx="17021103" cy="3970203"/>
            <a:chOff x="0" y="0"/>
            <a:chExt cx="4482924" cy="104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924" cy="1045650"/>
            </a:xfrm>
            <a:custGeom>
              <a:avLst/>
              <a:gdLst/>
              <a:ahLst/>
              <a:cxnLst/>
              <a:rect l="l" t="t" r="r" b="b"/>
              <a:pathLst>
                <a:path w="4482924" h="1045650">
                  <a:moveTo>
                    <a:pt x="0" y="0"/>
                  </a:moveTo>
                  <a:lnTo>
                    <a:pt x="4482924" y="0"/>
                  </a:lnTo>
                  <a:lnTo>
                    <a:pt x="4482924" y="1045650"/>
                  </a:lnTo>
                  <a:lnTo>
                    <a:pt x="0" y="1045650"/>
                  </a:lnTo>
                  <a:close/>
                </a:path>
              </a:pathLst>
            </a:custGeom>
            <a:solidFill>
              <a:srgbClr val="2C536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482924" cy="106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67020" y="395051"/>
            <a:ext cx="16933642" cy="3949605"/>
          </a:xfrm>
          <a:custGeom>
            <a:avLst/>
            <a:gdLst/>
            <a:ahLst/>
            <a:cxnLst/>
            <a:rect l="l" t="t" r="r" b="b"/>
            <a:pathLst>
              <a:path w="16933642" h="3949605">
                <a:moveTo>
                  <a:pt x="0" y="0"/>
                </a:moveTo>
                <a:lnTo>
                  <a:pt x="16933643" y="0"/>
                </a:lnTo>
                <a:lnTo>
                  <a:pt x="16933643" y="3949605"/>
                </a:lnTo>
                <a:lnTo>
                  <a:pt x="0" y="3949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000"/>
            </a:blip>
            <a:stretch>
              <a:fillRect t="-92914" b="-9291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664391" y="4621028"/>
            <a:ext cx="47625" cy="4637272"/>
            <a:chOff x="0" y="0"/>
            <a:chExt cx="12543" cy="12213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599161" y="4621028"/>
            <a:ext cx="47625" cy="4637272"/>
            <a:chOff x="0" y="0"/>
            <a:chExt cx="12543" cy="12213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112191" y="4621028"/>
            <a:ext cx="1682574" cy="1680471"/>
          </a:xfrm>
          <a:custGeom>
            <a:avLst/>
            <a:gdLst/>
            <a:ahLst/>
            <a:cxnLst/>
            <a:rect l="l" t="t" r="r" b="b"/>
            <a:pathLst>
              <a:path w="1682574" h="1680471">
                <a:moveTo>
                  <a:pt x="0" y="0"/>
                </a:moveTo>
                <a:lnTo>
                  <a:pt x="1682574" y="0"/>
                </a:lnTo>
                <a:lnTo>
                  <a:pt x="1682574" y="1680471"/>
                </a:lnTo>
                <a:lnTo>
                  <a:pt x="0" y="16804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075161" y="762000"/>
            <a:ext cx="10816567" cy="299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02"/>
              </a:lnSpc>
              <a:spcBef>
                <a:spcPct val="0"/>
              </a:spcBef>
            </a:pPr>
            <a:r>
              <a:rPr lang="en-US" sz="8335" spc="816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COMMUNICATION STRATEGIES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4504" y="6794945"/>
            <a:ext cx="3333157" cy="250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Be Direct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Be brief and organized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Give them the “big picture”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Ask “what” not “how”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Refer to results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Don’t say “can’t”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581642" y="4621028"/>
            <a:ext cx="1682574" cy="1680471"/>
          </a:xfrm>
          <a:custGeom>
            <a:avLst/>
            <a:gdLst/>
            <a:ahLst/>
            <a:cxnLst/>
            <a:rect l="l" t="t" r="r" b="b"/>
            <a:pathLst>
              <a:path w="1682574" h="1680471">
                <a:moveTo>
                  <a:pt x="0" y="0"/>
                </a:moveTo>
                <a:lnTo>
                  <a:pt x="1682574" y="0"/>
                </a:lnTo>
                <a:lnTo>
                  <a:pt x="1682574" y="1680471"/>
                </a:lnTo>
                <a:lnTo>
                  <a:pt x="0" y="16804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3" b="-2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92587" y="4621028"/>
            <a:ext cx="1682574" cy="1680471"/>
          </a:xfrm>
          <a:custGeom>
            <a:avLst/>
            <a:gdLst/>
            <a:ahLst/>
            <a:cxnLst/>
            <a:rect l="l" t="t" r="r" b="b"/>
            <a:pathLst>
              <a:path w="1682574" h="1680471">
                <a:moveTo>
                  <a:pt x="0" y="0"/>
                </a:moveTo>
                <a:lnTo>
                  <a:pt x="1682574" y="0"/>
                </a:lnTo>
                <a:lnTo>
                  <a:pt x="1682574" y="1680471"/>
                </a:lnTo>
                <a:lnTo>
                  <a:pt x="0" y="16804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3" b="-23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049027" y="4621028"/>
            <a:ext cx="1682574" cy="1680471"/>
          </a:xfrm>
          <a:custGeom>
            <a:avLst/>
            <a:gdLst/>
            <a:ahLst/>
            <a:cxnLst/>
            <a:rect l="l" t="t" r="r" b="b"/>
            <a:pathLst>
              <a:path w="1682574" h="1680471">
                <a:moveTo>
                  <a:pt x="0" y="0"/>
                </a:moveTo>
                <a:lnTo>
                  <a:pt x="1682574" y="0"/>
                </a:lnTo>
                <a:lnTo>
                  <a:pt x="1682574" y="1680471"/>
                </a:lnTo>
                <a:lnTo>
                  <a:pt x="0" y="168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133842" y="4621028"/>
            <a:ext cx="47625" cy="4637272"/>
            <a:chOff x="0" y="0"/>
            <a:chExt cx="12543" cy="122133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4283516" y="6794945"/>
            <a:ext cx="3539321" cy="3129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Be organized and prepared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Support with facts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Appeal to head vs. heart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Give them a timeline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Don’t demand an immediate decision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Don’t minimize their high standards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52967" y="6794945"/>
            <a:ext cx="3518427" cy="250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Take time to build  relationships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Appeal to the greater good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Be candid, open and trustworthy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Don’t over exaggerate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Don’t be domineering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18286" y="6794945"/>
            <a:ext cx="3344055" cy="250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Create space for ideas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Focus on social relationships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Support and respect others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Put details in writing</a:t>
            </a: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Don’t isolate them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286559" y="4257555"/>
            <a:ext cx="4856701" cy="3085579"/>
          </a:xfrm>
          <a:custGeom>
            <a:avLst/>
            <a:gdLst/>
            <a:ahLst/>
            <a:cxnLst/>
            <a:rect l="l" t="t" r="r" b="b"/>
            <a:pathLst>
              <a:path w="4856701" h="3085579">
                <a:moveTo>
                  <a:pt x="0" y="0"/>
                </a:moveTo>
                <a:lnTo>
                  <a:pt x="4856701" y="0"/>
                </a:lnTo>
                <a:lnTo>
                  <a:pt x="4856701" y="3085579"/>
                </a:lnTo>
                <a:lnTo>
                  <a:pt x="0" y="3085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373807" y="3546664"/>
            <a:ext cx="2706695" cy="2696122"/>
            <a:chOff x="0" y="0"/>
            <a:chExt cx="6502400" cy="6477000"/>
          </a:xfrm>
        </p:grpSpPr>
        <p:sp>
          <p:nvSpPr>
            <p:cNvPr id="5" name="Freeform 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223" r="223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sp>
        <p:nvSpPr>
          <p:cNvPr id="7" name="Freeform 7"/>
          <p:cNvSpPr/>
          <p:nvPr/>
        </p:nvSpPr>
        <p:spPr>
          <a:xfrm rot="-5400000">
            <a:off x="4906782" y="4257555"/>
            <a:ext cx="4856701" cy="3085579"/>
          </a:xfrm>
          <a:custGeom>
            <a:avLst/>
            <a:gdLst/>
            <a:ahLst/>
            <a:cxnLst/>
            <a:rect l="l" t="t" r="r" b="b"/>
            <a:pathLst>
              <a:path w="4856701" h="3085579">
                <a:moveTo>
                  <a:pt x="0" y="0"/>
                </a:moveTo>
                <a:lnTo>
                  <a:pt x="4856701" y="0"/>
                </a:lnTo>
                <a:lnTo>
                  <a:pt x="4856701" y="3085579"/>
                </a:lnTo>
                <a:lnTo>
                  <a:pt x="0" y="3085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8525761" y="4257555"/>
            <a:ext cx="4856701" cy="3085579"/>
          </a:xfrm>
          <a:custGeom>
            <a:avLst/>
            <a:gdLst/>
            <a:ahLst/>
            <a:cxnLst/>
            <a:rect l="l" t="t" r="r" b="b"/>
            <a:pathLst>
              <a:path w="4856701" h="3085579">
                <a:moveTo>
                  <a:pt x="0" y="0"/>
                </a:moveTo>
                <a:lnTo>
                  <a:pt x="4856701" y="0"/>
                </a:lnTo>
                <a:lnTo>
                  <a:pt x="4856701" y="3085579"/>
                </a:lnTo>
                <a:lnTo>
                  <a:pt x="0" y="3085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588519" y="3546664"/>
            <a:ext cx="2706695" cy="2696122"/>
            <a:chOff x="0" y="0"/>
            <a:chExt cx="6502400" cy="6477000"/>
          </a:xfrm>
        </p:grpSpPr>
        <p:sp>
          <p:nvSpPr>
            <p:cNvPr id="10" name="Freeform 1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223" r="22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969541" y="3546664"/>
            <a:ext cx="2706695" cy="2696122"/>
            <a:chOff x="0" y="0"/>
            <a:chExt cx="6502400" cy="6477000"/>
          </a:xfrm>
        </p:grpSpPr>
        <p:sp>
          <p:nvSpPr>
            <p:cNvPr id="13" name="Freeform 1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8"/>
              <a:stretch>
                <a:fillRect l="223" r="223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sp>
        <p:nvSpPr>
          <p:cNvPr id="15" name="Freeform 15"/>
          <p:cNvSpPr/>
          <p:nvPr/>
        </p:nvSpPr>
        <p:spPr>
          <a:xfrm rot="-5400000">
            <a:off x="12144740" y="4257555"/>
            <a:ext cx="4856701" cy="3085579"/>
          </a:xfrm>
          <a:custGeom>
            <a:avLst/>
            <a:gdLst/>
            <a:ahLst/>
            <a:cxnLst/>
            <a:rect l="l" t="t" r="r" b="b"/>
            <a:pathLst>
              <a:path w="4856701" h="3085579">
                <a:moveTo>
                  <a:pt x="0" y="0"/>
                </a:moveTo>
                <a:lnTo>
                  <a:pt x="4856701" y="0"/>
                </a:lnTo>
                <a:lnTo>
                  <a:pt x="4856701" y="3085579"/>
                </a:lnTo>
                <a:lnTo>
                  <a:pt x="0" y="3085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231988" y="3546664"/>
            <a:ext cx="2706695" cy="2696122"/>
            <a:chOff x="0" y="0"/>
            <a:chExt cx="6502400" cy="6477000"/>
          </a:xfrm>
        </p:grpSpPr>
        <p:sp>
          <p:nvSpPr>
            <p:cNvPr id="17" name="Freeform 1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9"/>
              <a:stretch>
                <a:fillRect l="223" r="223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C5367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-1586068" y="-1808676"/>
            <a:ext cx="3172137" cy="4114800"/>
          </a:xfrm>
          <a:custGeom>
            <a:avLst/>
            <a:gdLst/>
            <a:ahLst/>
            <a:cxnLst/>
            <a:rect l="l" t="t" r="r" b="b"/>
            <a:pathLst>
              <a:path w="3172137" h="4114800">
                <a:moveTo>
                  <a:pt x="0" y="0"/>
                </a:moveTo>
                <a:lnTo>
                  <a:pt x="3172136" y="0"/>
                </a:lnTo>
                <a:lnTo>
                  <a:pt x="3172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-874585" y="9258300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384715" y="-413585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349317" y="6423761"/>
            <a:ext cx="2731184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98AEC8"/>
                </a:solidFill>
                <a:latin typeface="Open Sauce"/>
                <a:ea typeface="Open Sauce"/>
                <a:cs typeface="Open Sauce"/>
                <a:sym typeface="Open Sauce"/>
              </a:rPr>
              <a:t>Dominant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76812" y="6423761"/>
            <a:ext cx="251664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98AEC8"/>
                </a:solidFill>
                <a:latin typeface="Open Sauce"/>
                <a:ea typeface="Open Sauce"/>
                <a:cs typeface="Open Sauce"/>
                <a:sym typeface="Open Sauce"/>
              </a:rPr>
              <a:t>Inspiring</a:t>
            </a:r>
          </a:p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98AEC8"/>
                </a:solidFill>
                <a:latin typeface="Open Sauce"/>
                <a:ea typeface="Open Sauce"/>
                <a:cs typeface="Open Sauce"/>
                <a:sym typeface="Open Sauce"/>
              </a:rPr>
              <a:t>Influencer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88519" y="6423761"/>
            <a:ext cx="2731184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98AEC8"/>
                </a:solidFill>
                <a:latin typeface="Open Sauce"/>
                <a:ea typeface="Open Sauce"/>
                <a:cs typeface="Open Sauce"/>
                <a:sym typeface="Open Sauce"/>
              </a:rPr>
              <a:t>Supportive</a:t>
            </a:r>
          </a:p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98AEC8"/>
                </a:solidFill>
                <a:latin typeface="Open Sauce"/>
                <a:ea typeface="Open Sauce"/>
                <a:cs typeface="Open Sauce"/>
                <a:sym typeface="Open Sauce"/>
              </a:rPr>
              <a:t>Steady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207498" y="6423761"/>
            <a:ext cx="2731184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98AEC8"/>
                </a:solidFill>
                <a:latin typeface="Open Sauce"/>
                <a:ea typeface="Open Sauce"/>
                <a:cs typeface="Open Sauce"/>
                <a:sym typeface="Open Sauce"/>
              </a:rPr>
              <a:t>Cautious</a:t>
            </a:r>
          </a:p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98AEC8"/>
                </a:solidFill>
                <a:latin typeface="Open Sauce"/>
                <a:ea typeface="Open Sauce"/>
                <a:cs typeface="Open Sauce"/>
                <a:sym typeface="Open Sauce"/>
              </a:rPr>
              <a:t>Conscientious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080502" y="1698223"/>
            <a:ext cx="7845600" cy="872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62"/>
              </a:lnSpc>
              <a:spcBef>
                <a:spcPct val="0"/>
              </a:spcBef>
            </a:pPr>
            <a:r>
              <a:rPr lang="en-US" sz="5921" spc="207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ACTIVITY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262642" y="-3904566"/>
            <a:ext cx="8637895" cy="86378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12976" y="615371"/>
            <a:ext cx="8595014" cy="1403929"/>
            <a:chOff x="0" y="0"/>
            <a:chExt cx="7374240" cy="1916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115066" y="2506315"/>
            <a:ext cx="8661346" cy="1384504"/>
            <a:chOff x="0" y="0"/>
            <a:chExt cx="7377120" cy="1916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98AEC8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286280" y="800100"/>
            <a:ext cx="5605439" cy="3090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en-US" sz="5946" spc="582" dirty="0">
                <a:solidFill>
                  <a:srgbClr val="00000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Activity Reflection Questions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679566" y="962478"/>
            <a:ext cx="571499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800" dirty="0">
                <a:latin typeface="Open Sauce" panose="020B0604020202020204" charset="0"/>
              </a:rPr>
              <a:t>What are some assumptions others may make of your style?</a:t>
            </a:r>
            <a:endParaRPr lang="en-US" sz="2800" spc="205" dirty="0">
              <a:solidFill>
                <a:srgbClr val="000000"/>
              </a:solidFill>
              <a:latin typeface="Open Sauce" panose="020B060402020202020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932041" y="934755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566057" y="2825702"/>
            <a:ext cx="979531" cy="72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158133" y="4750896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03</a:t>
            </a: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09B60E67-F034-4912-B807-F713B923069D}"/>
              </a:ext>
            </a:extLst>
          </p:cNvPr>
          <p:cNvSpPr txBox="1"/>
          <p:nvPr/>
        </p:nvSpPr>
        <p:spPr>
          <a:xfrm>
            <a:off x="8679566" y="2834891"/>
            <a:ext cx="5387175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800" dirty="0">
                <a:latin typeface="Open Sauce" panose="020B0604020202020204" charset="0"/>
              </a:rPr>
              <a:t>What are some assumptions you make of other style?</a:t>
            </a:r>
            <a:endParaRPr lang="en-US" sz="2800" spc="205" dirty="0">
              <a:solidFill>
                <a:srgbClr val="000000"/>
              </a:solidFill>
              <a:latin typeface="Open Sauce" panose="020B0604020202020204" charset="0"/>
              <a:ea typeface="Open Sauce"/>
              <a:cs typeface="Open Sauce"/>
              <a:sym typeface="Open Sauce"/>
            </a:endParaRPr>
          </a:p>
        </p:txBody>
      </p:sp>
      <p:grpSp>
        <p:nvGrpSpPr>
          <p:cNvPr id="52" name="Group 14">
            <a:extLst>
              <a:ext uri="{FF2B5EF4-FFF2-40B4-BE49-F238E27FC236}">
                <a16:creationId xmlns:a16="http://schemas.microsoft.com/office/drawing/2014/main" id="{DD5FA3BB-49E2-4354-82C0-0353C968F9B4}"/>
              </a:ext>
            </a:extLst>
          </p:cNvPr>
          <p:cNvGrpSpPr/>
          <p:nvPr/>
        </p:nvGrpSpPr>
        <p:grpSpPr>
          <a:xfrm>
            <a:off x="7615242" y="4441535"/>
            <a:ext cx="8595014" cy="1403929"/>
            <a:chOff x="0" y="0"/>
            <a:chExt cx="7374240" cy="1916640"/>
          </a:xfrm>
        </p:grpSpPr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9A0B8DA5-893F-4C20-BF6B-1973B55BD35B}"/>
                </a:ext>
              </a:extLst>
            </p:cNvPr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4" name="Group 20">
            <a:extLst>
              <a:ext uri="{FF2B5EF4-FFF2-40B4-BE49-F238E27FC236}">
                <a16:creationId xmlns:a16="http://schemas.microsoft.com/office/drawing/2014/main" id="{B6B1D52C-C2B8-4007-B4F1-D4AB5DBBF9BC}"/>
              </a:ext>
            </a:extLst>
          </p:cNvPr>
          <p:cNvGrpSpPr/>
          <p:nvPr/>
        </p:nvGrpSpPr>
        <p:grpSpPr>
          <a:xfrm>
            <a:off x="7647899" y="6396181"/>
            <a:ext cx="8661346" cy="1384504"/>
            <a:chOff x="0" y="0"/>
            <a:chExt cx="7377120" cy="1916640"/>
          </a:xfrm>
        </p:grpSpPr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D7D452A9-266C-412A-9E92-E7761F46FBED}"/>
                </a:ext>
              </a:extLst>
            </p:cNvPr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98AEC8"/>
            </a:solidFill>
          </p:spPr>
        </p:sp>
      </p:grpSp>
      <p:grpSp>
        <p:nvGrpSpPr>
          <p:cNvPr id="56" name="Group 14">
            <a:extLst>
              <a:ext uri="{FF2B5EF4-FFF2-40B4-BE49-F238E27FC236}">
                <a16:creationId xmlns:a16="http://schemas.microsoft.com/office/drawing/2014/main" id="{F5DEFE22-11BD-4D32-96B3-CA444C0022E9}"/>
              </a:ext>
            </a:extLst>
          </p:cNvPr>
          <p:cNvGrpSpPr/>
          <p:nvPr/>
        </p:nvGrpSpPr>
        <p:grpSpPr>
          <a:xfrm>
            <a:off x="7781694" y="8267700"/>
            <a:ext cx="8595014" cy="1403929"/>
            <a:chOff x="0" y="0"/>
            <a:chExt cx="7374240" cy="1916640"/>
          </a:xfrm>
        </p:grpSpPr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A110507F-CF8C-450F-B09F-C2BA620D2635}"/>
                </a:ext>
              </a:extLst>
            </p:cNvPr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8" name="TextBox 41">
            <a:extLst>
              <a:ext uri="{FF2B5EF4-FFF2-40B4-BE49-F238E27FC236}">
                <a16:creationId xmlns:a16="http://schemas.microsoft.com/office/drawing/2014/main" id="{43A92DFB-2FE7-42C6-A4B6-4DEE03F34F7C}"/>
              </a:ext>
            </a:extLst>
          </p:cNvPr>
          <p:cNvSpPr txBox="1"/>
          <p:nvPr/>
        </p:nvSpPr>
        <p:spPr>
          <a:xfrm>
            <a:off x="15807691" y="6701560"/>
            <a:ext cx="979531" cy="72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04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63B3180F-CEA1-4A4A-BDB6-1A94F29A38BD}"/>
              </a:ext>
            </a:extLst>
          </p:cNvPr>
          <p:cNvSpPr txBox="1"/>
          <p:nvPr/>
        </p:nvSpPr>
        <p:spPr>
          <a:xfrm>
            <a:off x="7460591" y="8587085"/>
            <a:ext cx="979531" cy="72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05</a:t>
            </a:r>
          </a:p>
        </p:txBody>
      </p:sp>
      <p:sp>
        <p:nvSpPr>
          <p:cNvPr id="60" name="TextBox 39">
            <a:extLst>
              <a:ext uri="{FF2B5EF4-FFF2-40B4-BE49-F238E27FC236}">
                <a16:creationId xmlns:a16="http://schemas.microsoft.com/office/drawing/2014/main" id="{3749E132-FD2F-4348-8E4A-4D0BCE8CC22B}"/>
              </a:ext>
            </a:extLst>
          </p:cNvPr>
          <p:cNvSpPr txBox="1"/>
          <p:nvPr/>
        </p:nvSpPr>
        <p:spPr>
          <a:xfrm>
            <a:off x="8843477" y="4806341"/>
            <a:ext cx="696421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800" dirty="0">
                <a:latin typeface="Open Sauce" panose="020B0604020202020204" charset="0"/>
              </a:rPr>
              <a:t>What is a challenge you have had due to not understanding someone’s style? </a:t>
            </a:r>
            <a:endParaRPr lang="en-US" sz="2800" spc="205" dirty="0">
              <a:solidFill>
                <a:srgbClr val="000000"/>
              </a:solidFill>
              <a:latin typeface="Open Sauce" panose="020B060402020202020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61" name="TextBox 39">
            <a:extLst>
              <a:ext uri="{FF2B5EF4-FFF2-40B4-BE49-F238E27FC236}">
                <a16:creationId xmlns:a16="http://schemas.microsoft.com/office/drawing/2014/main" id="{C63883C5-8F14-4E7B-9C6C-F940E1DCBE1D}"/>
              </a:ext>
            </a:extLst>
          </p:cNvPr>
          <p:cNvSpPr txBox="1"/>
          <p:nvPr/>
        </p:nvSpPr>
        <p:spPr>
          <a:xfrm>
            <a:off x="8950061" y="6733340"/>
            <a:ext cx="613753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800" dirty="0">
                <a:latin typeface="Open Sauce" panose="020B0604020202020204" charset="0"/>
              </a:rPr>
              <a:t>What can you do differently to meet someone’s style? </a:t>
            </a:r>
            <a:endParaRPr lang="en-US" sz="2800" spc="205" dirty="0">
              <a:solidFill>
                <a:srgbClr val="000000"/>
              </a:solidFill>
              <a:latin typeface="Open Sauce" panose="020B060402020202020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4B1E9BDD-7897-4BCA-A3B5-51C7FF9F6762}"/>
              </a:ext>
            </a:extLst>
          </p:cNvPr>
          <p:cNvSpPr txBox="1"/>
          <p:nvPr/>
        </p:nvSpPr>
        <p:spPr>
          <a:xfrm>
            <a:off x="9144000" y="8573246"/>
            <a:ext cx="5387175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800" dirty="0">
                <a:latin typeface="Open Sauce" panose="020B0604020202020204" charset="0"/>
              </a:rPr>
              <a:t>How does your style help you in your role as an FAA?</a:t>
            </a:r>
            <a:endParaRPr lang="en-US" sz="2800" spc="205" dirty="0">
              <a:solidFill>
                <a:srgbClr val="000000"/>
              </a:solidFill>
              <a:latin typeface="Open Sauce" panose="020B0604020202020204" charset="0"/>
              <a:ea typeface="Open Sauce"/>
              <a:cs typeface="Open Sauce"/>
              <a:sym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19335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63770" y="3793552"/>
            <a:ext cx="5435861" cy="210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</a:pPr>
            <a:r>
              <a:rPr lang="en-US" sz="8174" spc="882">
                <a:solidFill>
                  <a:srgbClr val="666666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THANK YOU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684427" y="0"/>
            <a:ext cx="8603573" cy="10287000"/>
            <a:chOff x="0" y="0"/>
            <a:chExt cx="8603361" cy="10286746"/>
          </a:xfrm>
        </p:grpSpPr>
        <p:sp>
          <p:nvSpPr>
            <p:cNvPr id="5" name="Freeform 5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44274" r="-4427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826432">
            <a:off x="-18353104" y="-3567159"/>
            <a:ext cx="21026341" cy="12831921"/>
            <a:chOff x="0" y="0"/>
            <a:chExt cx="5537802" cy="33796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2C536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773821">
            <a:off x="10036024" y="4365564"/>
            <a:ext cx="313833" cy="8482349"/>
            <a:chOff x="0" y="0"/>
            <a:chExt cx="82656" cy="22340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2C536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98AEC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841959" y="6036641"/>
            <a:ext cx="2801925" cy="280192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4"/>
              <a:stretch>
                <a:fillRect l="-28846" r="-28846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98AEC8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412211" y="9056085"/>
            <a:ext cx="5857379" cy="3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bsylwester@cocc.edu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12211" y="8598463"/>
            <a:ext cx="2370741" cy="3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541.383.7578</a:t>
            </a:r>
          </a:p>
        </p:txBody>
      </p:sp>
      <p:sp>
        <p:nvSpPr>
          <p:cNvPr id="20" name="Freeform 20"/>
          <p:cNvSpPr/>
          <p:nvPr/>
        </p:nvSpPr>
        <p:spPr>
          <a:xfrm>
            <a:off x="3898489" y="9103710"/>
            <a:ext cx="384955" cy="384955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898489" y="8608201"/>
            <a:ext cx="384955" cy="384955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886200" y="7124700"/>
            <a:ext cx="5857379" cy="129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8"/>
              </a:lnSpc>
            </a:pPr>
            <a:r>
              <a:rPr lang="en-US" sz="2477" b="1" dirty="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Breana Sylwester</a:t>
            </a:r>
          </a:p>
          <a:p>
            <a:pPr algn="l">
              <a:lnSpc>
                <a:spcPts val="3468"/>
              </a:lnSpc>
            </a:pPr>
            <a:r>
              <a:rPr lang="en-US" dirty="0">
                <a:solidFill>
                  <a:srgbClr val="000000"/>
                </a:solidFill>
                <a:latin typeface="Montserrat Light" panose="00000400000000000000" pitchFamily="2" charset="0"/>
                <a:ea typeface="Montserrat Light Bold"/>
                <a:cs typeface="Montserrat Light Bold"/>
                <a:sym typeface="Montserrat Light Bold"/>
              </a:rPr>
              <a:t>Director of Financial Aid and Veteran Benefits</a:t>
            </a:r>
          </a:p>
          <a:p>
            <a:pPr algn="l">
              <a:lnSpc>
                <a:spcPts val="3468"/>
              </a:lnSpc>
            </a:pPr>
            <a:r>
              <a:rPr lang="en-US" dirty="0">
                <a:solidFill>
                  <a:srgbClr val="000000"/>
                </a:solidFill>
                <a:latin typeface="Montserrat Light" panose="00000400000000000000" pitchFamily="2" charset="0"/>
                <a:ea typeface="Montserrat Light Bold"/>
                <a:cs typeface="Montserrat Light Bold"/>
                <a:sym typeface="Montserrat Light Bold"/>
              </a:rPr>
              <a:t>Central Oregon Community College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731</Words>
  <Application>Microsoft Office PowerPoint</Application>
  <PresentationFormat>Custom</PresentationFormat>
  <Paragraphs>133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Codec Pro ExtraBold</vt:lpstr>
      <vt:lpstr>Arial</vt:lpstr>
      <vt:lpstr>Montserrat Light</vt:lpstr>
      <vt:lpstr>Proxima Nova</vt:lpstr>
      <vt:lpstr>Open Sauce</vt:lpstr>
      <vt:lpstr>Calibri</vt:lpstr>
      <vt:lpstr>Montserrat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OASFAA DiSC Pres</dc:title>
  <dc:creator>Breana Sylwester</dc:creator>
  <cp:lastModifiedBy>Breana Sylwester</cp:lastModifiedBy>
  <cp:revision>13</cp:revision>
  <dcterms:created xsi:type="dcterms:W3CDTF">2006-08-16T00:00:00Z</dcterms:created>
  <dcterms:modified xsi:type="dcterms:W3CDTF">2026-01-02T23:19:54Z</dcterms:modified>
  <dc:identifier>DAGZr0EJhUs</dc:identifier>
</cp:coreProperties>
</file>