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slie Lloyd" initials="" lastIdx="1" clrIdx="0"/>
  <p:cmAuthor id="1" name="Karen Ash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303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6-01-26T17:56:10.406" idx="1">
    <p:pos x="196" y="725"/>
    <p:text>Maybe we have numbers now?</p:text>
  </p:cm>
  <p:cm authorId="1" dt="2026-01-26T17:56:10.406" idx="1">
    <p:pos x="196" y="725"/>
    <p:text>I can reach out to Josh to see if he has the numbers yet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bb5a9e3ff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bbb5a9e3ff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bddb3faef6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bddb3faef6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bddb3faef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bddb3faef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bb5a9e3f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bb5a9e3f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bddb3faef6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bddb3faef6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bddb3faef6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bddb3faef6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bb5a9e3ff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bbb5a9e3ff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bbb5a9e3f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bbb5a9e3ff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bddb3faef6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bddb3faef6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bb5a9e3f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bb5a9e3f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bddb3faef6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bddb3faef6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bb5a9e3ff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bb5a9e3ff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bb5a9e3ff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bb5a9e3ff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bb5a9e3f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bb5a9e3f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bb5a9e3f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bb5a9e3f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bb5a9e3ff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bb5a9e3ff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bb5a9e3f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bbb5a9e3f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2900"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marL="1828800" lvl="3" indent="-31750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1750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marL="2743200" lvl="5" indent="-31750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skregs.nasfaa.org/article/34393/can-title-iv-aid-pay-for-a-course-that-does-not-count-toward-the-student-s-degree-completion-requirements" TargetMode="External"/><Relationship Id="rId7" Type="http://schemas.openxmlformats.org/officeDocument/2006/relationships/hyperlink" Target="https://elluciansupport.service-now.com/customer_center?id=standard_ticket_customer_center&amp;table=ellucian_product_enhancement&amp;sys_id=4abd971997974d105154d004a253afdc&amp;view=sp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fsapartners.ed.gov/knowledge-center/fsa-handbook/2024-2025/vol1/ch1-school-determined-requirements" TargetMode="External"/><Relationship Id="rId5" Type="http://schemas.openxmlformats.org/officeDocument/2006/relationships/hyperlink" Target="https://elluciansupport.service-now.com/customer_center?id=community_blog&amp;sys_id=5cbe01cf8343da54546a7d447daad3f1" TargetMode="External"/><Relationship Id="rId4" Type="http://schemas.openxmlformats.org/officeDocument/2006/relationships/hyperlink" Target="https://elluciansupport.service-now.com/customer_center?id=community_blog&amp;sys_id=30371e3097ee6610ebc2bdcfe153afc1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faa.org/Part_600_Institutional_Eligibility#suba600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nbenton.edu/current-students/financial-aid/dac.ph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nbenton.edu/current-students/financial-aid/dac.ph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ctrTitle"/>
          </p:nvPr>
        </p:nvSpPr>
        <p:spPr>
          <a:xfrm>
            <a:off x="311700" y="185775"/>
            <a:ext cx="8520600" cy="17172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980"/>
              <a:t>Implementing Banner Course Program of Study (CPOS)</a:t>
            </a:r>
            <a:endParaRPr sz="398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980"/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808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Lessons from Linn-Benton Community College’s “Degree-Approved Courses” (DAC) Project</a:t>
            </a:r>
            <a:endParaRPr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100"/>
              <a:t>Karen Ash, Director </a:t>
            </a:r>
            <a:endParaRPr sz="210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100"/>
              <a:t>Leslie Lloyd, Associate Director</a:t>
            </a:r>
            <a:endParaRPr sz="2100"/>
          </a:p>
        </p:txBody>
      </p:sp>
      <p:pic>
        <p:nvPicPr>
          <p:cNvPr id="90" name="Google Shape;9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7275" y="1348225"/>
            <a:ext cx="2705100" cy="14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311700" y="1183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&amp; Advisor</a:t>
            </a:r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1"/>
          </p:nvPr>
        </p:nvSpPr>
        <p:spPr>
          <a:xfrm>
            <a:off x="281300" y="691025"/>
            <a:ext cx="8520600" cy="37431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solidFill>
                  <a:schemeClr val="dk1"/>
                </a:solidFill>
              </a:rPr>
              <a:t>Advising for All:</a:t>
            </a:r>
            <a:r>
              <a:rPr lang="en" sz="1200">
                <a:solidFill>
                  <a:schemeClr val="dk1"/>
                </a:solidFill>
              </a:rPr>
              <a:t> Advisors are trained to treat </a:t>
            </a:r>
            <a:r>
              <a:rPr lang="en" sz="1200" i="1">
                <a:solidFill>
                  <a:schemeClr val="dk1"/>
                </a:solidFill>
              </a:rPr>
              <a:t>all</a:t>
            </a:r>
            <a:r>
              <a:rPr lang="en" sz="1200">
                <a:solidFill>
                  <a:schemeClr val="dk1"/>
                </a:solidFill>
              </a:rPr>
              <a:t> students as if they are aid-recipients to ensure consistent graduation pathways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solidFill>
                  <a:schemeClr val="dk1"/>
                </a:solidFill>
              </a:rPr>
              <a:t>Messaging:</a:t>
            </a:r>
            <a:r>
              <a:rPr lang="en" sz="1200">
                <a:solidFill>
                  <a:schemeClr val="dk1"/>
                </a:solidFill>
              </a:rPr>
              <a:t> Student and their academic advisor receives an email when enrolled in Non-approved course. Advisor receives report with all students enrolled in non-approved courses. 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5" name="Google Shape;14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000" y="2034125"/>
            <a:ext cx="8047201" cy="294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Financial Aid Dashboard	</a:t>
            </a:r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>
            <a:off x="273700" y="572700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During registration period and the first week of the term, students Financial Aid Dashboard via WebRunner, displays their current term Degree-Approved Courses Notification: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pic>
        <p:nvPicPr>
          <p:cNvPr id="152" name="Google Shape;15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1400" y="1301275"/>
            <a:ext cx="6067901" cy="384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>
            <a:spLocks noGrp="1"/>
          </p:cNvSpPr>
          <p:nvPr>
            <p:ph type="title"/>
          </p:nvPr>
        </p:nvSpPr>
        <p:spPr>
          <a:xfrm>
            <a:off x="311700" y="399450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Banner display in ROAENRL </a:t>
            </a:r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State aid is paid on STANDARD hours. Federal aid is paid on DAC hours.</a:t>
            </a:r>
            <a:endParaRPr/>
          </a:p>
        </p:txBody>
      </p:sp>
      <p:pic>
        <p:nvPicPr>
          <p:cNvPr id="159" name="Google Shape;15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175" y="1790050"/>
            <a:ext cx="8227198" cy="244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Impact on Courses and Aid Eligibility </a:t>
            </a:r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Summer 25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" sz="1100">
                <a:solidFill>
                  <a:srgbClr val="222222"/>
                </a:solidFill>
              </a:rPr>
              <a:t>33 non-approved,25 students going below 12 credits  </a:t>
            </a:r>
            <a:r>
              <a:rPr lang="en" sz="1100">
                <a:solidFill>
                  <a:schemeClr val="dk1"/>
                </a:solidFill>
              </a:rPr>
              <a:t>prior to start of term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" sz="1100">
                <a:solidFill>
                  <a:schemeClr val="dk1"/>
                </a:solidFill>
              </a:rPr>
              <a:t>Census date, 13 students had aid impacted due to non-approved registrations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Fall 25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" sz="1100">
                <a:solidFill>
                  <a:srgbClr val="222222"/>
                </a:solidFill>
              </a:rPr>
              <a:t>In July 107 students with impacted aid</a:t>
            </a:r>
            <a:endParaRPr sz="1100">
              <a:solidFill>
                <a:srgbClr val="222222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" sz="1100">
                <a:solidFill>
                  <a:srgbClr val="222222"/>
                </a:solidFill>
              </a:rPr>
              <a:t>One week prior to term statuing; 65 total students who will have their aid impacted by DAC</a:t>
            </a:r>
            <a:endParaRPr sz="1100">
              <a:solidFill>
                <a:srgbClr val="222222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rgbClr val="222222"/>
              </a:buClr>
              <a:buSzPts val="1100"/>
              <a:buChar char="•"/>
            </a:pPr>
            <a:r>
              <a:rPr lang="en" sz="1100">
                <a:solidFill>
                  <a:schemeClr val="dk1"/>
                </a:solidFill>
              </a:rPr>
              <a:t>Census date, </a:t>
            </a:r>
            <a:r>
              <a:rPr lang="en" sz="1100">
                <a:solidFill>
                  <a:srgbClr val="222222"/>
                </a:solidFill>
              </a:rPr>
              <a:t>43 students (less than 0.8% of our total student population and less than 2.5% or our aid receiving population) impacted by DAC</a:t>
            </a:r>
            <a:endParaRPr sz="110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22222"/>
                </a:solidFill>
              </a:rPr>
              <a:t>Winter 26</a:t>
            </a:r>
            <a:endParaRPr sz="1100">
              <a:solidFill>
                <a:srgbClr val="222222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rgbClr val="222222"/>
              </a:buClr>
              <a:buSzPts val="1100"/>
              <a:buChar char="•"/>
            </a:pPr>
            <a:r>
              <a:rPr lang="en" sz="1100">
                <a:solidFill>
                  <a:srgbClr val="222222"/>
                </a:solidFill>
              </a:rPr>
              <a:t>139 Non-Approved Registrations for DAC-Bearing students</a:t>
            </a:r>
            <a:endParaRPr sz="1100">
              <a:solidFill>
                <a:srgbClr val="222222"/>
              </a:solidFill>
            </a:endParaRPr>
          </a:p>
          <a:p>
            <a:pPr marL="457200" lvl="0" indent="-298450" algn="l" rtl="0">
              <a:spcBef>
                <a:spcPts val="800"/>
              </a:spcBef>
              <a:spcAft>
                <a:spcPts val="0"/>
              </a:spcAft>
              <a:buClr>
                <a:srgbClr val="222222"/>
              </a:buClr>
              <a:buSzPts val="1100"/>
              <a:buChar char="•"/>
            </a:pPr>
            <a:r>
              <a:rPr lang="en" sz="1100">
                <a:solidFill>
                  <a:srgbClr val="222222"/>
                </a:solidFill>
              </a:rPr>
              <a:t>80 Students with projected aid impact from non-approved DAC Registrations </a:t>
            </a:r>
            <a:endParaRPr sz="1100">
              <a:solidFill>
                <a:srgbClr val="222222"/>
              </a:solidFill>
            </a:endParaRPr>
          </a:p>
          <a:p>
            <a:pPr marL="914400" lvl="1" indent="-298450" algn="l" rtl="0">
              <a:spcBef>
                <a:spcPts val="400"/>
              </a:spcBef>
              <a:spcAft>
                <a:spcPts val="0"/>
              </a:spcAft>
              <a:buClr>
                <a:srgbClr val="222222"/>
              </a:buClr>
              <a:buSzPts val="1100"/>
              <a:buChar char="•"/>
            </a:pPr>
            <a:r>
              <a:rPr lang="en" sz="1100">
                <a:solidFill>
                  <a:srgbClr val="222222"/>
                </a:solidFill>
              </a:rPr>
              <a:t>Early December, Winter evaluation not complete at this moment</a:t>
            </a:r>
            <a:endParaRPr sz="110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10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 Data</a:t>
            </a:r>
            <a:endParaRPr/>
          </a:p>
        </p:txBody>
      </p:sp>
      <p:sp>
        <p:nvSpPr>
          <p:cNvPr id="171" name="Google Shape;171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2" name="Google Shape;17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9198" y="1073775"/>
            <a:ext cx="6299350" cy="381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9" name="Google Shape;17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8625" y="500063"/>
            <a:ext cx="8286750" cy="41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9"/>
          <p:cNvSpPr txBox="1">
            <a:spLocks noGrp="1"/>
          </p:cNvSpPr>
          <p:nvPr>
            <p:ph type="title"/>
          </p:nvPr>
        </p:nvSpPr>
        <p:spPr>
          <a:xfrm>
            <a:off x="109725" y="3906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 b="1"/>
              <a:t>Key Takeaways…</a:t>
            </a:r>
            <a:endParaRPr sz="4300"/>
          </a:p>
        </p:txBody>
      </p:sp>
      <p:sp>
        <p:nvSpPr>
          <p:cNvPr id="185" name="Google Shape;185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</a:rPr>
              <a:t>Success: </a:t>
            </a:r>
            <a:endParaRPr sz="14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Higher degree-completion focus; reduced "excess credits" for students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</a:rPr>
              <a:t>Lesson: </a:t>
            </a:r>
            <a:endParaRPr sz="14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Technical accuracy in Degree Works is the foundation—if the audit is wrong, the aid is wrong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Understand if you need any custom processes before you go-live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 b="1"/>
              <a:t>What’s next:</a:t>
            </a:r>
            <a:endParaRPr sz="1400" b="1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Tracking SAP Appeals in regards to Max Time Frame</a:t>
            </a:r>
            <a:endParaRPr sz="1400"/>
          </a:p>
          <a:p>
            <a:pPr marL="457200" lvl="0" indent="-3175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</a:pPr>
            <a:r>
              <a:rPr lang="en" sz="1400"/>
              <a:t>Will they decrease?</a:t>
            </a:r>
            <a:endParaRPr sz="1400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400"/>
              <a:t>Should we remove the education plan?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>
            <a:spLocks noGrp="1"/>
          </p:cNvSpPr>
          <p:nvPr>
            <p:ph type="title"/>
          </p:nvPr>
        </p:nvSpPr>
        <p:spPr>
          <a:xfrm>
            <a:off x="350550" y="0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91" name="Google Shape;191;p30"/>
          <p:cNvSpPr txBox="1">
            <a:spLocks noGrp="1"/>
          </p:cNvSpPr>
          <p:nvPr>
            <p:ph type="body" idx="1"/>
          </p:nvPr>
        </p:nvSpPr>
        <p:spPr>
          <a:xfrm>
            <a:off x="-45675" y="419475"/>
            <a:ext cx="8962800" cy="1020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/>
              <a:t>Slide 2: NASFAA Ask Regs </a:t>
            </a:r>
            <a:r>
              <a:rPr lang="en" sz="10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https://askregs.nasfaa.org/article/34393/can-title-iv-aid-pay-for-a-course-that-does-not-count-toward-the-student-s-degree-completion-requirements</a:t>
            </a:r>
            <a:endParaRPr sz="1000"/>
          </a:p>
        </p:txBody>
      </p:sp>
      <p:sp>
        <p:nvSpPr>
          <p:cNvPr id="192" name="Google Shape;192;p30"/>
          <p:cNvSpPr txBox="1"/>
          <p:nvPr/>
        </p:nvSpPr>
        <p:spPr>
          <a:xfrm>
            <a:off x="112200" y="1209300"/>
            <a:ext cx="8919600" cy="39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Useful Links</a:t>
            </a:r>
            <a:endParaRPr sz="1800" b="1">
              <a:solidFill>
                <a:schemeClr val="dk2"/>
              </a:solidFill>
            </a:endParaRPr>
          </a:p>
          <a:p>
            <a:pPr marL="384048" lvl="1" indent="-18288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ts val="1800"/>
              <a:buFont typeface="Calibri"/>
              <a:buChar char="◦"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Degreeworks cpos one-stop-shop E-Community Post </a:t>
            </a:r>
            <a:r>
              <a:rPr lang="en" sz="1800" u="sng">
                <a:solidFill>
                  <a:srgbClr val="6EAC1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https://elluciansupport.service-now.com/customer_center?id=community_blog&amp;sys_id=30371e3097ee6610ebc2bdcfe153afc1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4048" lvl="1" indent="-18288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ts val="1800"/>
              <a:buFont typeface="Calibri"/>
              <a:buChar char="◦"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Tip-of-the-week repeated classes </a:t>
            </a:r>
            <a:r>
              <a:rPr lang="en" sz="1800" u="sng">
                <a:solidFill>
                  <a:srgbClr val="6EAC1C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https://elluciansupport.service-now.com/customer_center?id=community_blog&amp;sys_id=5cbe01cf8343da54546a7d447daad3f1</a:t>
            </a: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4048" lvl="1" indent="-18288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ts val="1800"/>
              <a:buFont typeface="Calibri"/>
              <a:buChar char="◦"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2024-2025 FSA Handbook </a:t>
            </a:r>
            <a:r>
              <a:rPr lang="en" sz="1800" u="sng">
                <a:solidFill>
                  <a:srgbClr val="6EAC1C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https://fsapartners.ed.gov/knowledge-center/fsa-handbook/2024-2025/vol1/ch1-school-determined-requirements</a:t>
            </a: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4048" lvl="1" indent="-18288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ts val="1800"/>
              <a:buFont typeface="Calibri"/>
              <a:buChar char="◦"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 for FREEZETYPE and DESCRIPTION change </a:t>
            </a:r>
            <a:r>
              <a:rPr lang="en" sz="1800" u="sng">
                <a:solidFill>
                  <a:srgbClr val="6EAC1C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https://elluciansupport.service-now.com/customer_center?id=standard_ticket_customer_center&amp;table=ellucian_product_enhancement&amp;sys_id=4abd971997974d105154d004a253afdc&amp;view=sp</a:t>
            </a: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9" name="Google Shape;199;p31" descr="Image result for questions 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4207" y="1485510"/>
            <a:ext cx="4143375" cy="2750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title"/>
          </p:nvPr>
        </p:nvSpPr>
        <p:spPr>
          <a:xfrm>
            <a:off x="311700" y="157550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Why – Regulatory Compliance</a:t>
            </a:r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1"/>
          </p:nvPr>
        </p:nvSpPr>
        <p:spPr>
          <a:xfrm>
            <a:off x="402000" y="984725"/>
            <a:ext cx="8430300" cy="3594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Title IV Requirement:</a:t>
            </a:r>
            <a:r>
              <a:rPr lang="en" sz="1600">
                <a:solidFill>
                  <a:schemeClr val="dk1"/>
                </a:solidFill>
              </a:rPr>
              <a:t> Federal aid can only be awarded for courses that count toward a student’s degree or certificate 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 b="1" i="1"/>
              <a:t>To be eligible for Title IV funds, a student must be a regular student as defined in </a:t>
            </a:r>
            <a:r>
              <a:rPr lang="en" sz="1600" b="1" i="1" u="sng">
                <a:solidFill>
                  <a:schemeClr val="hlink"/>
                </a:solidFill>
                <a:hlinkClick r:id="rId3"/>
              </a:rPr>
              <a:t>34 CFR 600.2</a:t>
            </a:r>
            <a:r>
              <a:rPr lang="en" sz="1600" b="1" i="1"/>
              <a:t> of the Institutional Eligibility regulations. A  regular student is defined as: “ A person who is enrolled or accepted for enrollment at an institution for the purpose of obtaining a degree, certificate, or other recognized educational credential offered by that institution.” Therefore, the school cannot award federal Title IV aid for credit hours/course work that will not count towards the completion of that student’s degree program requirements (NASFAA Ask Regs) </a:t>
            </a:r>
            <a:endParaRPr sz="1600" b="1" i="1"/>
          </a:p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600" b="1" i="1"/>
          </a:p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000"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Other Why</a:t>
            </a:r>
            <a:br>
              <a:rPr lang="en"/>
            </a:br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755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While not a new requirement, modernized systems (Banner/Degree Works) now allow for automated enforcement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Goal:</a:t>
            </a:r>
            <a:r>
              <a:rPr lang="en" sz="1600">
                <a:solidFill>
                  <a:schemeClr val="dk1"/>
                </a:solidFill>
              </a:rPr>
              <a:t> Ensure institutional compliance and protect federal funding while helping students graduate faster by staying on track</a:t>
            </a: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CPOS designed to help students finish their degree faster by focusing on coursework directly related to their program of study</a:t>
            </a:r>
            <a:endParaRPr sz="160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Students who complete their program in a timely manner can graduate with reduced costs and less student debt</a:t>
            </a:r>
            <a:endParaRPr sz="160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Guided Pathway friendly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280600" y="18087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Story at LBCC</a:t>
            </a:r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body" idx="1"/>
          </p:nvPr>
        </p:nvSpPr>
        <p:spPr>
          <a:xfrm>
            <a:off x="311700" y="863550"/>
            <a:ext cx="8520600" cy="40905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/>
              <a:t>Cohesion 2023 was an eye opener</a:t>
            </a:r>
            <a:endParaRPr sz="1600"/>
          </a:p>
          <a:p>
            <a:pPr marL="914400" lvl="0" indent="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600"/>
          </a:p>
          <a:p>
            <a:pPr marL="1371600" lvl="1" indent="-3302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Acquired consultant help early 2024 with the goal to launch Summer 2024</a:t>
            </a:r>
            <a:endParaRPr sz="1600"/>
          </a:p>
          <a:p>
            <a:pPr marL="91440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It worked, but we weren’t ready</a:t>
            </a:r>
            <a:endParaRPr sz="1600"/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600"/>
          </a:p>
          <a:p>
            <a:pPr marL="1371600" lvl="1" indent="-3302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Decision to Delay until Summer 2025</a:t>
            </a:r>
            <a:endParaRPr sz="1600"/>
          </a:p>
          <a:p>
            <a:pPr marL="91440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600"/>
          </a:p>
          <a:p>
            <a:pPr marL="1371600" lvl="1" indent="-3302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CPOS Steering Committee</a:t>
            </a:r>
            <a:endParaRPr sz="1600"/>
          </a:p>
          <a:p>
            <a:pPr marL="91440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600"/>
          </a:p>
          <a:p>
            <a:pPr marL="1371600" lvl="1" indent="-3302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Discussions Across Campus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311700" y="1342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Implementation Story at LBCC</a:t>
            </a:r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1"/>
          </p:nvPr>
        </p:nvSpPr>
        <p:spPr>
          <a:xfrm>
            <a:off x="202925" y="745750"/>
            <a:ext cx="8520600" cy="39036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91440" lvl="0" indent="-10160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 "/>
            </a:pPr>
            <a:r>
              <a:rPr lang="en" sz="1600"/>
              <a:t>Not possible without full campus support and acknowledgment</a:t>
            </a:r>
            <a:endParaRPr sz="1600"/>
          </a:p>
          <a:p>
            <a:pPr marL="384048" lvl="1" indent="-17018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Not just a financial aid project </a:t>
            </a:r>
            <a:endParaRPr sz="1600"/>
          </a:p>
          <a:p>
            <a:pPr marL="566928" lvl="2" indent="-170179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Registrar/Enrollment Services</a:t>
            </a:r>
            <a:endParaRPr sz="1600"/>
          </a:p>
          <a:p>
            <a:pPr marL="566928" lvl="2" indent="-170179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Business Office</a:t>
            </a:r>
            <a:endParaRPr sz="1600"/>
          </a:p>
          <a:p>
            <a:pPr marL="566928" lvl="2" indent="-170179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Programers/Analysts/Systems Manager</a:t>
            </a:r>
            <a:endParaRPr sz="1600"/>
          </a:p>
          <a:p>
            <a:pPr marL="566928" lvl="2" indent="-170179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Bookstore</a:t>
            </a:r>
            <a:endParaRPr sz="1600"/>
          </a:p>
          <a:p>
            <a:pPr marL="566928" lvl="2" indent="-170179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Academic Dean's/Advisors/Curriculum Coordinators</a:t>
            </a:r>
            <a:endParaRPr sz="1600"/>
          </a:p>
          <a:p>
            <a:pPr marL="566928" lvl="2" indent="-170179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 Communications/Media</a:t>
            </a:r>
            <a:endParaRPr sz="1600"/>
          </a:p>
          <a:p>
            <a:pPr marL="384048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SzPts val="605"/>
              <a:buNone/>
            </a:pPr>
            <a:endParaRPr sz="1600"/>
          </a:p>
          <a:p>
            <a:pPr marL="91440" lvl="0" indent="-10160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 "/>
            </a:pPr>
            <a:r>
              <a:rPr lang="en" sz="1600"/>
              <a:t>Not something you just ask IT to turn on</a:t>
            </a:r>
            <a:endParaRPr sz="1600"/>
          </a:p>
          <a:p>
            <a:pPr marL="384048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SzPts val="605"/>
              <a:buNone/>
            </a:pPr>
            <a:endParaRPr sz="1600"/>
          </a:p>
          <a:p>
            <a:pPr marL="91440" lvl="0" indent="-10160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 "/>
            </a:pPr>
            <a:r>
              <a:rPr lang="en" sz="1600"/>
              <a:t>TALK TO ADVISORS</a:t>
            </a:r>
            <a:endParaRPr sz="1600"/>
          </a:p>
          <a:p>
            <a:pPr marL="91440" lvl="0" indent="-10160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 "/>
            </a:pPr>
            <a:endParaRPr sz="1600"/>
          </a:p>
          <a:p>
            <a:pPr marL="384048" lvl="1" indent="-17018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First line support for students</a:t>
            </a:r>
            <a:endParaRPr sz="1600"/>
          </a:p>
          <a:p>
            <a:pPr marL="384048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SzPts val="605"/>
              <a:buNone/>
            </a:pPr>
            <a:endParaRPr sz="1600"/>
          </a:p>
          <a:p>
            <a:pPr marL="384048" lvl="1" indent="-17018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◦"/>
            </a:pPr>
            <a:r>
              <a:rPr lang="en" sz="1600"/>
              <a:t>Some of them know the programs better than the faculty do</a:t>
            </a:r>
            <a:endParaRPr sz="1600"/>
          </a:p>
          <a:p>
            <a:pPr marL="91440" lvl="0" indent="-62864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1CADE4"/>
              </a:buClr>
              <a:buSzPts val="990"/>
              <a:buFont typeface="Calibri"/>
              <a:buChar char=" "/>
            </a:pPr>
            <a:endParaRPr sz="989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Technical Infrastructure</a:t>
            </a:r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Core Systems:</a:t>
            </a:r>
            <a:r>
              <a:rPr lang="en" sz="16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600" u="sng">
                <a:solidFill>
                  <a:schemeClr val="hlink"/>
                </a:solidFill>
                <a:hlinkClick r:id="rId3"/>
              </a:rPr>
              <a:t>Banner</a:t>
            </a:r>
            <a:r>
              <a:rPr lang="en" sz="1600">
                <a:solidFill>
                  <a:schemeClr val="dk1"/>
                </a:solidFill>
              </a:rPr>
              <a:t> (Student Information System) and </a:t>
            </a:r>
            <a:r>
              <a:rPr lang="en" sz="1600" b="1">
                <a:solidFill>
                  <a:schemeClr val="dk1"/>
                </a:solidFill>
              </a:rPr>
              <a:t>Degree Works</a:t>
            </a:r>
            <a:r>
              <a:rPr lang="en" sz="1600">
                <a:solidFill>
                  <a:schemeClr val="dk1"/>
                </a:solidFill>
              </a:rPr>
              <a:t> (Degree Audit).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The Audit, most important part of CPOS! </a:t>
            </a:r>
            <a:endParaRPr sz="1600">
              <a:solidFill>
                <a:schemeClr val="dk1"/>
              </a:solidFill>
            </a:endParaRPr>
          </a:p>
          <a:p>
            <a:pPr marL="1371600" lvl="1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Clean Diagnostics</a:t>
            </a:r>
            <a:endParaRPr sz="1600">
              <a:solidFill>
                <a:schemeClr val="dk1"/>
              </a:solidFill>
            </a:endParaRPr>
          </a:p>
          <a:p>
            <a:pPr marL="1371600" lvl="1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Up-to-Date DegreeWorks</a:t>
            </a:r>
            <a:endParaRPr sz="1600">
              <a:solidFill>
                <a:schemeClr val="dk1"/>
              </a:solidFill>
            </a:endParaRPr>
          </a:p>
          <a:p>
            <a:pPr marL="1371600" lvl="1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Identify Common Petitions/Exceptions/Substitutions</a:t>
            </a:r>
            <a:endParaRPr sz="1600">
              <a:solidFill>
                <a:schemeClr val="dk1"/>
              </a:solidFill>
            </a:endParaRPr>
          </a:p>
          <a:p>
            <a:pPr marL="1371600" lvl="1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Identify how many catalog years you support (outside of window, No CPoS)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Integration:</a:t>
            </a:r>
            <a:r>
              <a:rPr lang="en" sz="1600">
                <a:solidFill>
                  <a:schemeClr val="dk1"/>
                </a:solidFill>
              </a:rPr>
              <a:t> How Banner "talks" to Degree Works to flag ineligible courses in real-time during registration.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Student Interface:</a:t>
            </a:r>
            <a:r>
              <a:rPr lang="en" sz="1600">
                <a:solidFill>
                  <a:schemeClr val="dk1"/>
                </a:solidFill>
              </a:rPr>
              <a:t> Using the </a:t>
            </a:r>
            <a:r>
              <a:rPr lang="en" sz="1600" b="1">
                <a:solidFill>
                  <a:schemeClr val="dk1"/>
                </a:solidFill>
              </a:rPr>
              <a:t>WebRunner</a:t>
            </a:r>
            <a:r>
              <a:rPr lang="en" sz="1600">
                <a:solidFill>
                  <a:schemeClr val="dk1"/>
                </a:solidFill>
              </a:rPr>
              <a:t> Financial Aid Dashboard and Degree Works "What-If" audits.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2090" b="1"/>
              <a:t>Implementation Timeline &amp; Strategy</a:t>
            </a:r>
            <a:endParaRPr sz="2090" b="1"/>
          </a:p>
          <a:p>
            <a:pPr marL="0" lvl="0" indent="0" algn="l" rtl="0">
              <a:spcBef>
                <a:spcPts val="200"/>
              </a:spcBef>
              <a:spcAft>
                <a:spcPts val="0"/>
              </a:spcAft>
              <a:buSzPts val="990"/>
              <a:buNone/>
            </a:pPr>
            <a:endParaRPr sz="3620"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1"/>
          </p:nvPr>
        </p:nvSpPr>
        <p:spPr>
          <a:xfrm>
            <a:off x="311700" y="908750"/>
            <a:ext cx="8520600" cy="41103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Phased Rollout:</a:t>
            </a:r>
            <a:r>
              <a:rPr lang="en" sz="1600">
                <a:solidFill>
                  <a:schemeClr val="dk1"/>
                </a:solidFill>
              </a:rPr>
              <a:t> Starting with pilot groups or specific aid years</a:t>
            </a:r>
            <a:endParaRPr sz="16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2024-25 Academic Year</a:t>
            </a: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Fall Term ~ Testing and Development</a:t>
            </a: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Winter Term~ Turned on functionality with view only to staff</a:t>
            </a: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Spring Term ~ Added viewable to students with targeted communication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	2025-26 Academic Year</a:t>
            </a:r>
            <a:endParaRPr sz="1600">
              <a:solidFill>
                <a:schemeClr val="dk1"/>
              </a:solidFill>
            </a:endParaRPr>
          </a:p>
          <a:p>
            <a:pPr marL="914400" lvl="0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600">
                <a:solidFill>
                  <a:schemeClr val="dk1"/>
                </a:solidFill>
              </a:rPr>
              <a:t>Summer 2025 ~ Go Live! 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Collaboration:</a:t>
            </a:r>
            <a:r>
              <a:rPr lang="en" sz="1600">
                <a:solidFill>
                  <a:schemeClr val="dk1"/>
                </a:solidFill>
              </a:rPr>
              <a:t> A cross-functional effort between the Financial Aid Office, Registrar, Academic Advising, and IT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Testing:</a:t>
            </a:r>
            <a:r>
              <a:rPr lang="en" sz="1600">
                <a:solidFill>
                  <a:schemeClr val="dk1"/>
                </a:solidFill>
              </a:rPr>
              <a:t> Rigorous auditing of "Degree Works" scribing to ensure program maps were accurate before "turning on" the CPOS flags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Just a few things to update:</a:t>
            </a:r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Financial Aid:</a:t>
            </a:r>
            <a:endParaRPr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>
                <a:solidFill>
                  <a:schemeClr val="dk1"/>
                </a:solidFill>
              </a:rPr>
              <a:t>R2T4 calculations (new reports)</a:t>
            </a:r>
            <a:endParaRPr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>
                <a:solidFill>
                  <a:schemeClr val="dk1"/>
                </a:solidFill>
              </a:rPr>
              <a:t>TIV Authorization Questions </a:t>
            </a:r>
            <a:endParaRPr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>
                <a:solidFill>
                  <a:schemeClr val="dk1"/>
                </a:solidFill>
              </a:rPr>
              <a:t>WebRunner ~ Financial Aid Dashboard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Business Office:</a:t>
            </a:r>
            <a:endParaRPr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>
                <a:solidFill>
                  <a:schemeClr val="dk1"/>
                </a:solidFill>
              </a:rPr>
              <a:t>Fund code set-ups 	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>
                <a:solidFill>
                  <a:schemeClr val="dk1"/>
                </a:solidFill>
              </a:rPr>
              <a:t>Only applies to federal aid NOT state aid, scholarship, institutional funding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273700" y="4374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/>
              <a:t>What is DAC? </a:t>
            </a:r>
            <a:endParaRPr sz="4600"/>
          </a:p>
        </p:txBody>
      </p:sp>
      <p:sp>
        <p:nvSpPr>
          <p:cNvPr id="138" name="Google Shape;138;p22"/>
          <p:cNvSpPr txBox="1">
            <a:spLocks noGrp="1"/>
          </p:cNvSpPr>
          <p:nvPr>
            <p:ph type="body" idx="1"/>
          </p:nvPr>
        </p:nvSpPr>
        <p:spPr>
          <a:xfrm>
            <a:off x="311700" y="1198075"/>
            <a:ext cx="8520600" cy="3167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6765">
                <a:solidFill>
                  <a:schemeClr val="dk1"/>
                </a:solidFill>
              </a:rPr>
              <a:t>LBCC’s internal branding for CPOS is Degree-Approved Courses or DAC</a:t>
            </a: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6765">
                <a:solidFill>
                  <a:schemeClr val="dk1"/>
                </a:solidFill>
              </a:rPr>
              <a:t>Creation of the</a:t>
            </a:r>
            <a:r>
              <a:rPr lang="en" sz="6765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6765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DAC Informational Page</a:t>
            </a:r>
            <a:r>
              <a:rPr lang="en" sz="6765">
                <a:solidFill>
                  <a:schemeClr val="dk1"/>
                </a:solidFill>
              </a:rPr>
              <a:t> with FAQs and examples</a:t>
            </a: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6765">
                <a:solidFill>
                  <a:schemeClr val="dk1"/>
                </a:solidFill>
              </a:rPr>
              <a:t>Targeted messages for both faculty, staff, and advisor as well as students</a:t>
            </a: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6765">
                <a:solidFill>
                  <a:schemeClr val="dk1"/>
                </a:solidFill>
              </a:rPr>
              <a:t>Faculty and Advisor training during Fall In-Service to help support students</a:t>
            </a:r>
            <a:endParaRPr sz="6765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1062</Words>
  <Application>Microsoft Office PowerPoint</Application>
  <PresentationFormat>On-screen Show (16:9)</PresentationFormat>
  <Paragraphs>126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Implementing Banner Course Program of Study (CPOS) </vt:lpstr>
      <vt:lpstr>The Why – Regulatory Compliance</vt:lpstr>
      <vt:lpstr>The Other Why </vt:lpstr>
      <vt:lpstr>Implementation Story at LBCC</vt:lpstr>
      <vt:lpstr>Implementation Story at LBCC</vt:lpstr>
      <vt:lpstr>Technical Infrastructure</vt:lpstr>
      <vt:lpstr>Implementation Timeline &amp; Strategy </vt:lpstr>
      <vt:lpstr>Just a few things to update:</vt:lpstr>
      <vt:lpstr>What is DAC? </vt:lpstr>
      <vt:lpstr>Student &amp; Advisor</vt:lpstr>
      <vt:lpstr>Financial Aid Dashboard </vt:lpstr>
      <vt:lpstr>Banner display in ROAENRL </vt:lpstr>
      <vt:lpstr> Impact on Courses and Aid Eligibility </vt:lpstr>
      <vt:lpstr>Summary Data</vt:lpstr>
      <vt:lpstr>PowerPoint Presentation</vt:lpstr>
      <vt:lpstr>Key Takeaways…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Banner Course Program of Study (CPOS) </dc:title>
  <dc:creator>Leslie Lloyd</dc:creator>
  <cp:lastModifiedBy>Leslie Lloyd</cp:lastModifiedBy>
  <cp:revision>1</cp:revision>
  <dcterms:modified xsi:type="dcterms:W3CDTF">2026-01-26T19:28:55Z</dcterms:modified>
</cp:coreProperties>
</file>